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embeddedFontLst>
    <p:embeddedFont>
      <p:font typeface="Play"/>
      <p:regular r:id="rId19"/>
      <p:bold r:id="rId20"/>
    </p:embeddedFont>
    <p:embeddedFont>
      <p:font typeface="Average"/>
      <p:regular r:id="rId21"/>
    </p:embeddedFont>
    <p:embeddedFont>
      <p:font typeface="Oswald"/>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4" roundtripDataSignature="AMtx7mgAm0UlHFK8u4Dq2hztOhPKfvlz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lay-bold.fntdata"/><Relationship Id="rId11" Type="http://schemas.openxmlformats.org/officeDocument/2006/relationships/slide" Target="slides/slide7.xml"/><Relationship Id="rId22" Type="http://schemas.openxmlformats.org/officeDocument/2006/relationships/font" Target="fonts/Oswald-regular.fntdata"/><Relationship Id="rId10" Type="http://schemas.openxmlformats.org/officeDocument/2006/relationships/slide" Target="slides/slide6.xml"/><Relationship Id="rId21" Type="http://schemas.openxmlformats.org/officeDocument/2006/relationships/font" Target="fonts/Average-regular.fntdata"/><Relationship Id="rId13" Type="http://schemas.openxmlformats.org/officeDocument/2006/relationships/slide" Target="slides/slide9.xml"/><Relationship Id="rId24" Type="http://customschemas.google.com/relationships/presentationmetadata" Target="metadata"/><Relationship Id="rId12" Type="http://schemas.openxmlformats.org/officeDocument/2006/relationships/slide" Target="slides/slide8.xml"/><Relationship Id="rId23" Type="http://schemas.openxmlformats.org/officeDocument/2006/relationships/font" Target="fonts/Oswa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Play-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 name="Google Shape;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46f814f44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46f814f44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346f814f44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46f814f445_4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46f814f445_4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346f814f445_4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46f814f445_4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46f814f445_4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346f814f445_4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46f814f445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 name="Google Shape;80;g346f814f445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g346f814f445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6d5e6e642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g346d5e6e642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46d5e6e642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g346d5e6e642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46f814f445_4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g346f814f445_4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46f814f445_4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g346f814f445_4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46f814f445_4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g346f814f445_4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grpSp>
        <p:nvGrpSpPr>
          <p:cNvPr id="14" name="Google Shape;14;g3476c32ffc5_0_608"/>
          <p:cNvGrpSpPr/>
          <p:nvPr/>
        </p:nvGrpSpPr>
        <p:grpSpPr>
          <a:xfrm>
            <a:off x="5800234" y="3807170"/>
            <a:ext cx="591423" cy="140843"/>
            <a:chOff x="4137525" y="2915950"/>
            <a:chExt cx="869100" cy="207000"/>
          </a:xfrm>
        </p:grpSpPr>
        <p:sp>
          <p:nvSpPr>
            <p:cNvPr id="15" name="Google Shape;15;g3476c32ffc5_0_608"/>
            <p:cNvSpPr/>
            <p:nvPr/>
          </p:nvSpPr>
          <p:spPr>
            <a:xfrm>
              <a:off x="446857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 name="Google Shape;16;g3476c32ffc5_0_608"/>
            <p:cNvSpPr/>
            <p:nvPr/>
          </p:nvSpPr>
          <p:spPr>
            <a:xfrm>
              <a:off x="479962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g3476c32ffc5_0_608"/>
            <p:cNvSpPr/>
            <p:nvPr/>
          </p:nvSpPr>
          <p:spPr>
            <a:xfrm>
              <a:off x="413752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8" name="Google Shape;18;g3476c32ffc5_0_608"/>
          <p:cNvSpPr txBox="1"/>
          <p:nvPr>
            <p:ph type="ctrTitle"/>
          </p:nvPr>
        </p:nvSpPr>
        <p:spPr>
          <a:xfrm>
            <a:off x="895010" y="1321067"/>
            <a:ext cx="10401900" cy="23067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400"/>
              <a:buNone/>
              <a:defRPr sz="6400"/>
            </a:lvl1pPr>
            <a:lvl2pPr lvl="1" algn="ctr">
              <a:spcBef>
                <a:spcPts val="0"/>
              </a:spcBef>
              <a:spcAft>
                <a:spcPts val="0"/>
              </a:spcAft>
              <a:buSzPts val="6400"/>
              <a:buNone/>
              <a:defRPr sz="6400"/>
            </a:lvl2pPr>
            <a:lvl3pPr lvl="2" algn="ctr">
              <a:spcBef>
                <a:spcPts val="0"/>
              </a:spcBef>
              <a:spcAft>
                <a:spcPts val="0"/>
              </a:spcAft>
              <a:buSzPts val="6400"/>
              <a:buNone/>
              <a:defRPr sz="6400"/>
            </a:lvl3pPr>
            <a:lvl4pPr lvl="3" algn="ctr">
              <a:spcBef>
                <a:spcPts val="0"/>
              </a:spcBef>
              <a:spcAft>
                <a:spcPts val="0"/>
              </a:spcAft>
              <a:buSzPts val="6400"/>
              <a:buNone/>
              <a:defRPr sz="6400"/>
            </a:lvl4pPr>
            <a:lvl5pPr lvl="4" algn="ctr">
              <a:spcBef>
                <a:spcPts val="0"/>
              </a:spcBef>
              <a:spcAft>
                <a:spcPts val="0"/>
              </a:spcAft>
              <a:buSzPts val="6400"/>
              <a:buNone/>
              <a:defRPr sz="6400"/>
            </a:lvl5pPr>
            <a:lvl6pPr lvl="5" algn="ctr">
              <a:spcBef>
                <a:spcPts val="0"/>
              </a:spcBef>
              <a:spcAft>
                <a:spcPts val="0"/>
              </a:spcAft>
              <a:buSzPts val="6400"/>
              <a:buNone/>
              <a:defRPr sz="6400"/>
            </a:lvl6pPr>
            <a:lvl7pPr lvl="6" algn="ctr">
              <a:spcBef>
                <a:spcPts val="0"/>
              </a:spcBef>
              <a:spcAft>
                <a:spcPts val="0"/>
              </a:spcAft>
              <a:buSzPts val="6400"/>
              <a:buNone/>
              <a:defRPr sz="6400"/>
            </a:lvl7pPr>
            <a:lvl8pPr lvl="7" algn="ctr">
              <a:spcBef>
                <a:spcPts val="0"/>
              </a:spcBef>
              <a:spcAft>
                <a:spcPts val="0"/>
              </a:spcAft>
              <a:buSzPts val="6400"/>
              <a:buNone/>
              <a:defRPr sz="6400"/>
            </a:lvl8pPr>
            <a:lvl9pPr lvl="8" algn="ctr">
              <a:spcBef>
                <a:spcPts val="0"/>
              </a:spcBef>
              <a:spcAft>
                <a:spcPts val="0"/>
              </a:spcAft>
              <a:buSzPts val="6400"/>
              <a:buNone/>
              <a:defRPr sz="6400"/>
            </a:lvl9pPr>
          </a:lstStyle>
          <a:p/>
        </p:txBody>
      </p:sp>
      <p:sp>
        <p:nvSpPr>
          <p:cNvPr id="19" name="Google Shape;19;g3476c32ffc5_0_608"/>
          <p:cNvSpPr txBox="1"/>
          <p:nvPr>
            <p:ph idx="1" type="subTitle"/>
          </p:nvPr>
        </p:nvSpPr>
        <p:spPr>
          <a:xfrm>
            <a:off x="895000" y="4233168"/>
            <a:ext cx="104019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0" name="Google Shape;20;g3476c32ffc5_0_608"/>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g3476c32ffc5_0_648"/>
          <p:cNvSpPr txBox="1"/>
          <p:nvPr>
            <p:ph hasCustomPrompt="1" type="title"/>
          </p:nvPr>
        </p:nvSpPr>
        <p:spPr>
          <a:xfrm>
            <a:off x="415600" y="1673700"/>
            <a:ext cx="11360700" cy="2520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5" name="Google Shape;55;g3476c32ffc5_0_648"/>
          <p:cNvSpPr txBox="1"/>
          <p:nvPr>
            <p:ph idx="1" type="body"/>
          </p:nvPr>
        </p:nvSpPr>
        <p:spPr>
          <a:xfrm>
            <a:off x="415600" y="43045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6" name="Google Shape;56;g3476c32ffc5_0_648"/>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g3476c32ffc5_0_652"/>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g3476c32ffc5_0_65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g3476c32ffc5_0_65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g3476c32ffc5_0_65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g3476c32ffc5_0_65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g3476c32ffc5_0_65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g3476c32ffc5_0_616"/>
          <p:cNvSpPr txBox="1"/>
          <p:nvPr>
            <p:ph type="title"/>
          </p:nvPr>
        </p:nvSpPr>
        <p:spPr>
          <a:xfrm>
            <a:off x="895000" y="2855000"/>
            <a:ext cx="10469700" cy="11481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3" name="Google Shape;23;g3476c32ffc5_0_616"/>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g3476c32ffc5_0_619"/>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6" name="Google Shape;26;g3476c32ffc5_0_619"/>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7" name="Google Shape;27;g3476c32ffc5_0_619"/>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g3476c32ffc5_0_623"/>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 name="Google Shape;30;g3476c32ffc5_0_623"/>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g3476c32ffc5_0_623"/>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2" name="Google Shape;32;g3476c32ffc5_0_623"/>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g3476c32ffc5_0_628"/>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5" name="Google Shape;35;g3476c32ffc5_0_628"/>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g3476c32ffc5_0_631"/>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8" name="Google Shape;38;g3476c32ffc5_0_631"/>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9" name="Google Shape;39;g3476c32ffc5_0_631"/>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0" name="Shape 40"/>
        <p:cNvGrpSpPr/>
        <p:nvPr/>
      </p:nvGrpSpPr>
      <p:grpSpPr>
        <a:xfrm>
          <a:off x="0" y="0"/>
          <a:ext cx="0" cy="0"/>
          <a:chOff x="0" y="0"/>
          <a:chExt cx="0" cy="0"/>
        </a:xfrm>
      </p:grpSpPr>
      <p:sp>
        <p:nvSpPr>
          <p:cNvPr id="41" name="Google Shape;41;g3476c32ffc5_0_635"/>
          <p:cNvSpPr txBox="1"/>
          <p:nvPr>
            <p:ph type="title"/>
          </p:nvPr>
        </p:nvSpPr>
        <p:spPr>
          <a:xfrm>
            <a:off x="653667" y="701800"/>
            <a:ext cx="8302800" cy="54543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42" name="Google Shape;42;g3476c32ffc5_0_635"/>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g3476c32ffc5_0_638"/>
          <p:cNvSpPr/>
          <p:nvPr/>
        </p:nvSpPr>
        <p:spPr>
          <a:xfrm>
            <a:off x="609600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5" name="Google Shape;45;g3476c32ffc5_0_638"/>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g3476c32ffc5_0_638"/>
          <p:cNvSpPr txBox="1"/>
          <p:nvPr>
            <p:ph type="title"/>
          </p:nvPr>
        </p:nvSpPr>
        <p:spPr>
          <a:xfrm>
            <a:off x="354000" y="1441867"/>
            <a:ext cx="5393700" cy="22803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7" name="Google Shape;47;g3476c32ffc5_0_638"/>
          <p:cNvSpPr txBox="1"/>
          <p:nvPr>
            <p:ph idx="1" type="subTitle"/>
          </p:nvPr>
        </p:nvSpPr>
        <p:spPr>
          <a:xfrm>
            <a:off x="354000" y="3793601"/>
            <a:ext cx="5393700" cy="17940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Clr>
                <a:schemeClr val="dk1"/>
              </a:buClr>
              <a:buSzPts val="2800"/>
              <a:buNone/>
              <a:defRPr sz="28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48" name="Google Shape;48;g3476c32ffc5_0_638"/>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0"/>
              </a:spcBef>
              <a:spcAft>
                <a:spcPts val="0"/>
              </a:spcAft>
              <a:buClr>
                <a:schemeClr val="lt1"/>
              </a:buClr>
              <a:buSzPts val="1900"/>
              <a:buChar char="○"/>
              <a:defRPr>
                <a:solidFill>
                  <a:schemeClr val="lt1"/>
                </a:solidFill>
              </a:defRPr>
            </a:lvl2pPr>
            <a:lvl3pPr indent="-349250" lvl="2" marL="1371600">
              <a:spcBef>
                <a:spcPts val="0"/>
              </a:spcBef>
              <a:spcAft>
                <a:spcPts val="0"/>
              </a:spcAft>
              <a:buClr>
                <a:schemeClr val="lt1"/>
              </a:buClr>
              <a:buSzPts val="1900"/>
              <a:buChar char="■"/>
              <a:defRPr>
                <a:solidFill>
                  <a:schemeClr val="lt1"/>
                </a:solidFill>
              </a:defRPr>
            </a:lvl3pPr>
            <a:lvl4pPr indent="-349250" lvl="3" marL="1828800">
              <a:spcBef>
                <a:spcPts val="0"/>
              </a:spcBef>
              <a:spcAft>
                <a:spcPts val="0"/>
              </a:spcAft>
              <a:buClr>
                <a:schemeClr val="lt1"/>
              </a:buClr>
              <a:buSzPts val="1900"/>
              <a:buChar char="●"/>
              <a:defRPr>
                <a:solidFill>
                  <a:schemeClr val="lt1"/>
                </a:solidFill>
              </a:defRPr>
            </a:lvl4pPr>
            <a:lvl5pPr indent="-349250" lvl="4" marL="2286000">
              <a:spcBef>
                <a:spcPts val="0"/>
              </a:spcBef>
              <a:spcAft>
                <a:spcPts val="0"/>
              </a:spcAft>
              <a:buClr>
                <a:schemeClr val="lt1"/>
              </a:buClr>
              <a:buSzPts val="1900"/>
              <a:buChar char="○"/>
              <a:defRPr>
                <a:solidFill>
                  <a:schemeClr val="lt1"/>
                </a:solidFill>
              </a:defRPr>
            </a:lvl5pPr>
            <a:lvl6pPr indent="-349250" lvl="5" marL="2743200">
              <a:spcBef>
                <a:spcPts val="0"/>
              </a:spcBef>
              <a:spcAft>
                <a:spcPts val="0"/>
              </a:spcAft>
              <a:buClr>
                <a:schemeClr val="lt1"/>
              </a:buClr>
              <a:buSzPts val="1900"/>
              <a:buChar char="■"/>
              <a:defRPr>
                <a:solidFill>
                  <a:schemeClr val="lt1"/>
                </a:solidFill>
              </a:defRPr>
            </a:lvl6pPr>
            <a:lvl7pPr indent="-349250" lvl="6" marL="3200400">
              <a:spcBef>
                <a:spcPts val="0"/>
              </a:spcBef>
              <a:spcAft>
                <a:spcPts val="0"/>
              </a:spcAft>
              <a:buClr>
                <a:schemeClr val="lt1"/>
              </a:buClr>
              <a:buSzPts val="1900"/>
              <a:buChar char="●"/>
              <a:defRPr>
                <a:solidFill>
                  <a:schemeClr val="lt1"/>
                </a:solidFill>
              </a:defRPr>
            </a:lvl7pPr>
            <a:lvl8pPr indent="-349250" lvl="7" marL="3657600">
              <a:spcBef>
                <a:spcPts val="0"/>
              </a:spcBef>
              <a:spcAft>
                <a:spcPts val="0"/>
              </a:spcAft>
              <a:buClr>
                <a:schemeClr val="lt1"/>
              </a:buClr>
              <a:buSzPts val="1900"/>
              <a:buChar char="○"/>
              <a:defRPr>
                <a:solidFill>
                  <a:schemeClr val="lt1"/>
                </a:solidFill>
              </a:defRPr>
            </a:lvl8pPr>
            <a:lvl9pPr indent="-349250" lvl="8" marL="4114800">
              <a:spcBef>
                <a:spcPts val="0"/>
              </a:spcBef>
              <a:spcAft>
                <a:spcPts val="0"/>
              </a:spcAft>
              <a:buClr>
                <a:schemeClr val="lt1"/>
              </a:buClr>
              <a:buSzPts val="1900"/>
              <a:buChar char="■"/>
              <a:defRPr>
                <a:solidFill>
                  <a:schemeClr val="lt1"/>
                </a:solidFill>
              </a:defRPr>
            </a:lvl9pPr>
          </a:lstStyle>
          <a:p/>
        </p:txBody>
      </p:sp>
      <p:sp>
        <p:nvSpPr>
          <p:cNvPr id="49" name="Google Shape;49;g3476c32ffc5_0_638"/>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g3476c32ffc5_0_645"/>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stStyle>
          <a:p/>
        </p:txBody>
      </p:sp>
      <p:sp>
        <p:nvSpPr>
          <p:cNvPr id="52" name="Google Shape;52;g3476c32ffc5_0_645"/>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9" name="Shape 9"/>
        <p:cNvGrpSpPr/>
        <p:nvPr/>
      </p:nvGrpSpPr>
      <p:grpSpPr>
        <a:xfrm>
          <a:off x="0" y="0"/>
          <a:ext cx="0" cy="0"/>
          <a:chOff x="0" y="0"/>
          <a:chExt cx="0" cy="0"/>
        </a:xfrm>
      </p:grpSpPr>
      <p:sp>
        <p:nvSpPr>
          <p:cNvPr id="10" name="Google Shape;10;g3476c32ffc5_0_60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1pPr>
            <a:lvl2pPr lvl="1">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2pPr>
            <a:lvl3pPr lvl="2">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3pPr>
            <a:lvl4pPr lvl="3">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4pPr>
            <a:lvl5pPr lvl="4">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5pPr>
            <a:lvl6pPr lvl="5">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6pPr>
            <a:lvl7pPr lvl="6">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7pPr>
            <a:lvl8pPr lvl="7">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8pPr>
            <a:lvl9pPr lvl="8">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9pPr>
          </a:lstStyle>
          <a:p/>
        </p:txBody>
      </p:sp>
      <p:sp>
        <p:nvSpPr>
          <p:cNvPr id="11" name="Google Shape;11;g3476c32ffc5_0_60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accent3"/>
              </a:buClr>
              <a:buSzPts val="2400"/>
              <a:buFont typeface="Average"/>
              <a:buChar char="●"/>
              <a:defRPr sz="2400">
                <a:solidFill>
                  <a:schemeClr val="accent3"/>
                </a:solidFill>
                <a:latin typeface="Average"/>
                <a:ea typeface="Average"/>
                <a:cs typeface="Average"/>
                <a:sym typeface="Average"/>
              </a:defRPr>
            </a:lvl1pPr>
            <a:lvl2pPr indent="-349250" lvl="1" marL="91440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2pPr>
            <a:lvl3pPr indent="-349250" lvl="2" marL="137160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3pPr>
            <a:lvl4pPr indent="-349250" lvl="3" marL="182880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4pPr>
            <a:lvl5pPr indent="-349250" lvl="4" marL="228600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5pPr>
            <a:lvl6pPr indent="-349250" lvl="5" marL="274320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6pPr>
            <a:lvl7pPr indent="-349250" lvl="6" marL="320040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7pPr>
            <a:lvl8pPr indent="-349250" lvl="7" marL="365760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8pPr>
            <a:lvl9pPr indent="-349250" lvl="8" marL="411480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9pPr>
          </a:lstStyle>
          <a:p/>
        </p:txBody>
      </p:sp>
      <p:sp>
        <p:nvSpPr>
          <p:cNvPr id="12" name="Google Shape;12;g3476c32ffc5_0_604"/>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accent3"/>
                </a:solidFill>
                <a:latin typeface="Average"/>
                <a:ea typeface="Average"/>
                <a:cs typeface="Average"/>
                <a:sym typeface="Average"/>
              </a:defRPr>
            </a:lvl1pPr>
            <a:lvl2pPr lvl="1" algn="r">
              <a:buNone/>
              <a:defRPr sz="1300">
                <a:solidFill>
                  <a:schemeClr val="accent3"/>
                </a:solidFill>
                <a:latin typeface="Average"/>
                <a:ea typeface="Average"/>
                <a:cs typeface="Average"/>
                <a:sym typeface="Average"/>
              </a:defRPr>
            </a:lvl2pPr>
            <a:lvl3pPr lvl="2" algn="r">
              <a:buNone/>
              <a:defRPr sz="1300">
                <a:solidFill>
                  <a:schemeClr val="accent3"/>
                </a:solidFill>
                <a:latin typeface="Average"/>
                <a:ea typeface="Average"/>
                <a:cs typeface="Average"/>
                <a:sym typeface="Average"/>
              </a:defRPr>
            </a:lvl3pPr>
            <a:lvl4pPr lvl="3" algn="r">
              <a:buNone/>
              <a:defRPr sz="1300">
                <a:solidFill>
                  <a:schemeClr val="accent3"/>
                </a:solidFill>
                <a:latin typeface="Average"/>
                <a:ea typeface="Average"/>
                <a:cs typeface="Average"/>
                <a:sym typeface="Average"/>
              </a:defRPr>
            </a:lvl4pPr>
            <a:lvl5pPr lvl="4" algn="r">
              <a:buNone/>
              <a:defRPr sz="1300">
                <a:solidFill>
                  <a:schemeClr val="accent3"/>
                </a:solidFill>
                <a:latin typeface="Average"/>
                <a:ea typeface="Average"/>
                <a:cs typeface="Average"/>
                <a:sym typeface="Average"/>
              </a:defRPr>
            </a:lvl5pPr>
            <a:lvl6pPr lvl="5" algn="r">
              <a:buNone/>
              <a:defRPr sz="1300">
                <a:solidFill>
                  <a:schemeClr val="accent3"/>
                </a:solidFill>
                <a:latin typeface="Average"/>
                <a:ea typeface="Average"/>
                <a:cs typeface="Average"/>
                <a:sym typeface="Average"/>
              </a:defRPr>
            </a:lvl6pPr>
            <a:lvl7pPr lvl="6" algn="r">
              <a:buNone/>
              <a:defRPr sz="1300">
                <a:solidFill>
                  <a:schemeClr val="accent3"/>
                </a:solidFill>
                <a:latin typeface="Average"/>
                <a:ea typeface="Average"/>
                <a:cs typeface="Average"/>
                <a:sym typeface="Average"/>
              </a:defRPr>
            </a:lvl7pPr>
            <a:lvl8pPr lvl="7" algn="r">
              <a:buNone/>
              <a:defRPr sz="1300">
                <a:solidFill>
                  <a:schemeClr val="accent3"/>
                </a:solidFill>
                <a:latin typeface="Average"/>
                <a:ea typeface="Average"/>
                <a:cs typeface="Average"/>
                <a:sym typeface="Average"/>
              </a:defRPr>
            </a:lvl8pPr>
            <a:lvl9pPr lvl="8" algn="r">
              <a:buNone/>
              <a:defRPr sz="13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23.jpg"/><Relationship Id="rId6"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20.png"/><Relationship Id="rId6" Type="http://schemas.openxmlformats.org/officeDocument/2006/relationships/image" Target="../media/image27.png"/><Relationship Id="rId7" Type="http://schemas.openxmlformats.org/officeDocument/2006/relationships/image" Target="../media/image1.png"/><Relationship Id="rId8"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 name="Google Shape;70;p1"/>
          <p:cNvSpPr/>
          <p:nvPr/>
        </p:nvSpPr>
        <p:spPr>
          <a:xfrm>
            <a:off x="0"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 name="Google Shape;71;p1"/>
          <p:cNvSpPr/>
          <p:nvPr/>
        </p:nvSpPr>
        <p:spPr>
          <a:xfrm>
            <a:off x="0" y="0"/>
            <a:ext cx="12192000" cy="685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 name="Google Shape;72;p1"/>
          <p:cNvSpPr/>
          <p:nvPr/>
        </p:nvSpPr>
        <p:spPr>
          <a:xfrm>
            <a:off x="2815929" y="148929"/>
            <a:ext cx="6560142" cy="656014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73" name="Google Shape;73;p1" title="fuel.png"/>
          <p:cNvPicPr preferRelativeResize="0"/>
          <p:nvPr/>
        </p:nvPicPr>
        <p:blipFill>
          <a:blip r:embed="rId3">
            <a:alphaModFix amt="19000"/>
          </a:blip>
          <a:stretch>
            <a:fillRect/>
          </a:stretch>
        </p:blipFill>
        <p:spPr>
          <a:xfrm>
            <a:off x="3109350" y="214875"/>
            <a:ext cx="5962650" cy="4857750"/>
          </a:xfrm>
          <a:prstGeom prst="rect">
            <a:avLst/>
          </a:prstGeom>
          <a:noFill/>
          <a:ln>
            <a:noFill/>
          </a:ln>
        </p:spPr>
      </p:pic>
      <p:sp>
        <p:nvSpPr>
          <p:cNvPr id="74" name="Google Shape;74;p1"/>
          <p:cNvSpPr txBox="1"/>
          <p:nvPr>
            <p:ph type="ctrTitle"/>
          </p:nvPr>
        </p:nvSpPr>
        <p:spPr>
          <a:xfrm>
            <a:off x="3315025" y="2256450"/>
            <a:ext cx="5562000" cy="163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Play"/>
              <a:buNone/>
            </a:pPr>
            <a:r>
              <a:rPr lang="en-US"/>
              <a:t>FuelFinder</a:t>
            </a:r>
            <a:endParaRPr/>
          </a:p>
        </p:txBody>
      </p:sp>
      <p:sp>
        <p:nvSpPr>
          <p:cNvPr id="75" name="Google Shape;75;p1"/>
          <p:cNvSpPr txBox="1"/>
          <p:nvPr>
            <p:ph idx="1" type="subTitle"/>
          </p:nvPr>
        </p:nvSpPr>
        <p:spPr>
          <a:xfrm>
            <a:off x="2915925" y="4076800"/>
            <a:ext cx="6349500" cy="19776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dk1"/>
              </a:buClr>
              <a:buSzPts val="2400"/>
              <a:buNone/>
            </a:pPr>
            <a:r>
              <a:rPr b="1" lang="en-US" sz="1800">
                <a:latin typeface="Arial"/>
                <a:ea typeface="Arial"/>
                <a:cs typeface="Arial"/>
                <a:sym typeface="Arial"/>
              </a:rPr>
              <a:t>Presented by:Team 9000 </a:t>
            </a:r>
            <a:endParaRPr b="1" sz="1800">
              <a:latin typeface="Arial"/>
              <a:ea typeface="Arial"/>
              <a:cs typeface="Arial"/>
              <a:sym typeface="Arial"/>
            </a:endParaRPr>
          </a:p>
          <a:p>
            <a:pPr indent="0" lvl="0" marL="0" rtl="0" algn="ctr">
              <a:lnSpc>
                <a:spcPct val="150000"/>
              </a:lnSpc>
              <a:spcBef>
                <a:spcPts val="0"/>
              </a:spcBef>
              <a:spcAft>
                <a:spcPts val="0"/>
              </a:spcAft>
              <a:buClr>
                <a:schemeClr val="dk1"/>
              </a:buClr>
              <a:buSzPts val="2400"/>
              <a:buNone/>
            </a:pPr>
            <a:r>
              <a:rPr lang="en-US" sz="1800">
                <a:latin typeface="Arial"/>
                <a:ea typeface="Arial"/>
                <a:cs typeface="Arial"/>
                <a:sym typeface="Arial"/>
              </a:rPr>
              <a:t>Rafid Rahman, </a:t>
            </a:r>
            <a:r>
              <a:rPr lang="en-US" sz="1800">
                <a:latin typeface="Arial"/>
                <a:ea typeface="Arial"/>
                <a:cs typeface="Arial"/>
                <a:sym typeface="Arial"/>
              </a:rPr>
              <a:t>Nizar Azar,</a:t>
            </a:r>
            <a:r>
              <a:rPr lang="en-US" sz="1800">
                <a:latin typeface="Arial"/>
                <a:ea typeface="Arial"/>
                <a:cs typeface="Arial"/>
                <a:sym typeface="Arial"/>
              </a:rPr>
              <a:t> </a:t>
            </a:r>
            <a:r>
              <a:rPr lang="en-US" sz="1800">
                <a:latin typeface="Arial"/>
                <a:ea typeface="Arial"/>
                <a:cs typeface="Arial"/>
                <a:sym typeface="Arial"/>
              </a:rPr>
              <a:t>Shahed</a:t>
            </a:r>
            <a:r>
              <a:rPr lang="en-US" sz="1800">
                <a:latin typeface="Arial"/>
                <a:ea typeface="Arial"/>
                <a:cs typeface="Arial"/>
                <a:sym typeface="Arial"/>
              </a:rPr>
              <a:t> Ahmed, Muhammad Ahmed, Kalelo Dukuray, and Mustafa Donmez</a:t>
            </a:r>
            <a:endParaRPr sz="1800">
              <a:latin typeface="Arial"/>
              <a:ea typeface="Arial"/>
              <a:cs typeface="Arial"/>
              <a:sym typeface="Arial"/>
            </a:endParaRPr>
          </a:p>
          <a:p>
            <a:pPr indent="0" lvl="0" marL="0" rtl="0" algn="ctr">
              <a:lnSpc>
                <a:spcPct val="150000"/>
              </a:lnSpc>
              <a:spcBef>
                <a:spcPts val="1000"/>
              </a:spcBef>
              <a:spcAft>
                <a:spcPts val="0"/>
              </a:spcAft>
              <a:buClr>
                <a:schemeClr val="dk1"/>
              </a:buClr>
              <a:buSzPts val="2400"/>
              <a:buNone/>
            </a:pPr>
            <a:r>
              <a:rPr lang="en-US" sz="1800">
                <a:latin typeface="Arial"/>
                <a:ea typeface="Arial"/>
                <a:cs typeface="Arial"/>
                <a:sym typeface="Arial"/>
              </a:rPr>
              <a:t>April 2, 2025</a:t>
            </a:r>
            <a:endParaRPr sz="1800">
              <a:latin typeface="Arial"/>
              <a:ea typeface="Arial"/>
              <a:cs typeface="Arial"/>
              <a:sym typeface="Arial"/>
            </a:endParaRPr>
          </a:p>
        </p:txBody>
      </p:sp>
      <p:sp>
        <p:nvSpPr>
          <p:cNvPr id="76" name="Google Shape;76;p1"/>
          <p:cNvSpPr/>
          <p:nvPr/>
        </p:nvSpPr>
        <p:spPr>
          <a:xfrm flipH="1" rot="-1577571">
            <a:off x="2494119" y="6170"/>
            <a:ext cx="6816262" cy="6816262"/>
          </a:xfrm>
          <a:prstGeom prst="arc">
            <a:avLst>
              <a:gd fmla="val 16200000" name="adj1"/>
              <a:gd fmla="val 20093138" name="adj2"/>
            </a:avLst>
          </a:prstGeom>
          <a:noFill/>
          <a:ln cap="rnd" cmpd="sng" w="127000">
            <a:solidFill>
              <a:schemeClr val="accent4">
                <a:alpha val="94509"/>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 name="Google Shape;77;p1"/>
          <p:cNvSpPr/>
          <p:nvPr/>
        </p:nvSpPr>
        <p:spPr>
          <a:xfrm>
            <a:off x="8200995" y="5310973"/>
            <a:ext cx="705948" cy="686798"/>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346f814f445_0_0"/>
          <p:cNvSpPr txBox="1"/>
          <p:nvPr>
            <p:ph type="title"/>
          </p:nvPr>
        </p:nvSpPr>
        <p:spPr>
          <a:xfrm>
            <a:off x="571426" y="215700"/>
            <a:ext cx="7362600" cy="1000200"/>
          </a:xfrm>
          <a:prstGeom prst="rect">
            <a:avLst/>
          </a:prstGeom>
        </p:spPr>
        <p:txBody>
          <a:bodyPr anchorCtr="0" anchor="ctr" bIns="121900" lIns="121900" spcFirstLastPara="1" rIns="121900" wrap="square" tIns="121900">
            <a:normAutofit fontScale="90000"/>
          </a:bodyPr>
          <a:lstStyle/>
          <a:p>
            <a:pPr indent="0" lvl="0" marL="0" rtl="0" algn="l">
              <a:spcBef>
                <a:spcPts val="0"/>
              </a:spcBef>
              <a:spcAft>
                <a:spcPts val="0"/>
              </a:spcAft>
              <a:buNone/>
            </a:pPr>
            <a:r>
              <a:rPr lang="en-US"/>
              <a:t>Tech Stack - Front End</a:t>
            </a:r>
            <a:endParaRPr/>
          </a:p>
        </p:txBody>
      </p:sp>
      <p:sp>
        <p:nvSpPr>
          <p:cNvPr id="185" name="Google Shape;185;g346f814f445_0_0"/>
          <p:cNvSpPr txBox="1"/>
          <p:nvPr/>
        </p:nvSpPr>
        <p:spPr>
          <a:xfrm>
            <a:off x="684200" y="1388250"/>
            <a:ext cx="7249800" cy="51177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chemeClr val="accent1"/>
              </a:buClr>
              <a:buSzPts val="1600"/>
              <a:buChar char="●"/>
            </a:pPr>
            <a:r>
              <a:rPr b="1" lang="en-US" sz="1600">
                <a:solidFill>
                  <a:schemeClr val="accent1"/>
                </a:solidFill>
              </a:rPr>
              <a:t>HTML, CSS, Vanilla JavaScript</a:t>
            </a:r>
            <a:endParaRPr b="1" sz="1600">
              <a:solidFill>
                <a:schemeClr val="accent1"/>
              </a:solidFill>
            </a:endParaRPr>
          </a:p>
          <a:p>
            <a:pPr indent="-330200" lvl="1" marL="914400" rtl="0" algn="l">
              <a:lnSpc>
                <a:spcPct val="200000"/>
              </a:lnSpc>
              <a:spcBef>
                <a:spcPts val="0"/>
              </a:spcBef>
              <a:spcAft>
                <a:spcPts val="0"/>
              </a:spcAft>
              <a:buClr>
                <a:schemeClr val="accent1"/>
              </a:buClr>
              <a:buSzPts val="1600"/>
              <a:buChar char="○"/>
            </a:pPr>
            <a:r>
              <a:rPr lang="en-US" sz="1600">
                <a:solidFill>
                  <a:schemeClr val="accent1"/>
                </a:solidFill>
              </a:rPr>
              <a:t>Simple, lightweight, and easy to maintain without needing additional frameworks.</a:t>
            </a:r>
            <a:endParaRPr sz="1600">
              <a:solidFill>
                <a:schemeClr val="accent1"/>
              </a:solidFill>
            </a:endParaRPr>
          </a:p>
          <a:p>
            <a:pPr indent="-330200" lvl="0" marL="457200" rtl="0" algn="l">
              <a:lnSpc>
                <a:spcPct val="200000"/>
              </a:lnSpc>
              <a:spcBef>
                <a:spcPts val="0"/>
              </a:spcBef>
              <a:spcAft>
                <a:spcPts val="0"/>
              </a:spcAft>
              <a:buClr>
                <a:schemeClr val="accent1"/>
              </a:buClr>
              <a:buSzPts val="1600"/>
              <a:buChar char="●"/>
            </a:pPr>
            <a:r>
              <a:rPr b="1" lang="en-US" sz="1600">
                <a:solidFill>
                  <a:schemeClr val="accent1"/>
                </a:solidFill>
              </a:rPr>
              <a:t>Fetch API for asynchronous requests</a:t>
            </a:r>
            <a:endParaRPr b="1" sz="1600">
              <a:solidFill>
                <a:schemeClr val="accent1"/>
              </a:solidFill>
            </a:endParaRPr>
          </a:p>
          <a:p>
            <a:pPr indent="-330200" lvl="1" marL="914400" rtl="0" algn="l">
              <a:lnSpc>
                <a:spcPct val="200000"/>
              </a:lnSpc>
              <a:spcBef>
                <a:spcPts val="0"/>
              </a:spcBef>
              <a:spcAft>
                <a:spcPts val="0"/>
              </a:spcAft>
              <a:buClr>
                <a:schemeClr val="accent1"/>
              </a:buClr>
              <a:buSzPts val="1600"/>
              <a:buChar char="○"/>
            </a:pPr>
            <a:r>
              <a:rPr lang="en-US" sz="1600">
                <a:solidFill>
                  <a:schemeClr val="accent1"/>
                </a:solidFill>
              </a:rPr>
              <a:t>Simplifies making asynchronous requests, improving user experience by loading data dynamically without refreshing the page.</a:t>
            </a:r>
            <a:endParaRPr sz="1600">
              <a:solidFill>
                <a:schemeClr val="accent1"/>
              </a:solidFill>
            </a:endParaRPr>
          </a:p>
          <a:p>
            <a:pPr indent="-330200" lvl="0" marL="457200" rtl="0" algn="l">
              <a:lnSpc>
                <a:spcPct val="200000"/>
              </a:lnSpc>
              <a:spcBef>
                <a:spcPts val="0"/>
              </a:spcBef>
              <a:spcAft>
                <a:spcPts val="0"/>
              </a:spcAft>
              <a:buClr>
                <a:schemeClr val="accent1"/>
              </a:buClr>
              <a:buSzPts val="1600"/>
              <a:buChar char="●"/>
            </a:pPr>
            <a:r>
              <a:rPr b="1" lang="en-US" sz="1600">
                <a:solidFill>
                  <a:schemeClr val="accent1"/>
                </a:solidFill>
              </a:rPr>
              <a:t>Geolocation API for location-based features</a:t>
            </a:r>
            <a:endParaRPr b="1" sz="1600">
              <a:solidFill>
                <a:schemeClr val="accent1"/>
              </a:solidFill>
            </a:endParaRPr>
          </a:p>
          <a:p>
            <a:pPr indent="-330200" lvl="1" marL="914400" rtl="0" algn="l">
              <a:lnSpc>
                <a:spcPct val="200000"/>
              </a:lnSpc>
              <a:spcBef>
                <a:spcPts val="0"/>
              </a:spcBef>
              <a:spcAft>
                <a:spcPts val="0"/>
              </a:spcAft>
              <a:buClr>
                <a:schemeClr val="accent1"/>
              </a:buClr>
              <a:buSzPts val="1600"/>
              <a:buChar char="○"/>
            </a:pPr>
            <a:r>
              <a:rPr lang="en-US" sz="1600">
                <a:solidFill>
                  <a:schemeClr val="accent1"/>
                </a:solidFill>
              </a:rPr>
              <a:t>Allows location-based features like maps or nearby searches to enhance user interaction.</a:t>
            </a:r>
            <a:endParaRPr sz="1600">
              <a:solidFill>
                <a:schemeClr val="accent1"/>
              </a:solidFill>
            </a:endParaRPr>
          </a:p>
          <a:p>
            <a:pPr indent="0" lvl="0" marL="0" rtl="0" algn="l">
              <a:lnSpc>
                <a:spcPct val="200000"/>
              </a:lnSpc>
              <a:spcBef>
                <a:spcPts val="0"/>
              </a:spcBef>
              <a:spcAft>
                <a:spcPts val="0"/>
              </a:spcAft>
              <a:buNone/>
            </a:pPr>
            <a:r>
              <a:t/>
            </a:r>
            <a:endParaRPr b="1" sz="1600">
              <a:solidFill>
                <a:schemeClr val="accent1"/>
              </a:solidFill>
            </a:endParaRPr>
          </a:p>
        </p:txBody>
      </p:sp>
      <p:pic>
        <p:nvPicPr>
          <p:cNvPr descr="File:Javascript badge.svg - Wikimedia Commons" id="186" name="Google Shape;186;g346f814f445_0_0"/>
          <p:cNvPicPr preferRelativeResize="0"/>
          <p:nvPr/>
        </p:nvPicPr>
        <p:blipFill>
          <a:blip r:embed="rId3">
            <a:alphaModFix/>
          </a:blip>
          <a:stretch>
            <a:fillRect/>
          </a:stretch>
        </p:blipFill>
        <p:spPr>
          <a:xfrm>
            <a:off x="10890925" y="853876"/>
            <a:ext cx="782599" cy="846524"/>
          </a:xfrm>
          <a:prstGeom prst="rect">
            <a:avLst/>
          </a:prstGeom>
          <a:noFill/>
          <a:ln>
            <a:noFill/>
          </a:ln>
        </p:spPr>
      </p:pic>
      <p:pic>
        <p:nvPicPr>
          <p:cNvPr descr="File:HTML5 logo and wordmark.svg - Wikipedia" id="187" name="Google Shape;187;g346f814f445_0_0"/>
          <p:cNvPicPr preferRelativeResize="0"/>
          <p:nvPr/>
        </p:nvPicPr>
        <p:blipFill>
          <a:blip r:embed="rId4">
            <a:alphaModFix/>
          </a:blip>
          <a:stretch>
            <a:fillRect/>
          </a:stretch>
        </p:blipFill>
        <p:spPr>
          <a:xfrm>
            <a:off x="8739725" y="838575"/>
            <a:ext cx="877125" cy="877125"/>
          </a:xfrm>
          <a:prstGeom prst="rect">
            <a:avLst/>
          </a:prstGeom>
          <a:noFill/>
          <a:ln>
            <a:noFill/>
          </a:ln>
        </p:spPr>
      </p:pic>
      <p:pic>
        <p:nvPicPr>
          <p:cNvPr descr="File:CSS3 logo and wordmark.svg - Wikipedia" id="188" name="Google Shape;188;g346f814f445_0_0"/>
          <p:cNvPicPr preferRelativeResize="0"/>
          <p:nvPr/>
        </p:nvPicPr>
        <p:blipFill>
          <a:blip r:embed="rId5">
            <a:alphaModFix/>
          </a:blip>
          <a:stretch>
            <a:fillRect/>
          </a:stretch>
        </p:blipFill>
        <p:spPr>
          <a:xfrm>
            <a:off x="9943264" y="823275"/>
            <a:ext cx="621240" cy="877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346f814f445_4_56"/>
          <p:cNvSpPr txBox="1"/>
          <p:nvPr>
            <p:ph type="title"/>
          </p:nvPr>
        </p:nvSpPr>
        <p:spPr>
          <a:xfrm>
            <a:off x="571426" y="215700"/>
            <a:ext cx="7362600" cy="1000200"/>
          </a:xfrm>
          <a:prstGeom prst="rect">
            <a:avLst/>
          </a:prstGeom>
        </p:spPr>
        <p:txBody>
          <a:bodyPr anchorCtr="0" anchor="ctr" bIns="121900" lIns="121900" spcFirstLastPara="1" rIns="121900" wrap="square" tIns="121900">
            <a:normAutofit fontScale="90000"/>
          </a:bodyPr>
          <a:lstStyle/>
          <a:p>
            <a:pPr indent="0" lvl="0" marL="0" rtl="0" algn="l">
              <a:spcBef>
                <a:spcPts val="0"/>
              </a:spcBef>
              <a:spcAft>
                <a:spcPts val="0"/>
              </a:spcAft>
              <a:buNone/>
            </a:pPr>
            <a:r>
              <a:rPr lang="en-US"/>
              <a:t>Tech Stack - Back End</a:t>
            </a:r>
            <a:endParaRPr/>
          </a:p>
        </p:txBody>
      </p:sp>
      <p:sp>
        <p:nvSpPr>
          <p:cNvPr id="195" name="Google Shape;195;g346f814f445_4_56"/>
          <p:cNvSpPr txBox="1"/>
          <p:nvPr/>
        </p:nvSpPr>
        <p:spPr>
          <a:xfrm>
            <a:off x="684200" y="1388250"/>
            <a:ext cx="7249800" cy="51177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chemeClr val="accent1"/>
              </a:buClr>
              <a:buSzPts val="1600"/>
              <a:buChar char="●"/>
            </a:pPr>
            <a:r>
              <a:rPr b="1" lang="en-US" sz="1600">
                <a:solidFill>
                  <a:schemeClr val="accent1"/>
                </a:solidFill>
              </a:rPr>
              <a:t>Node.js for server-side JavaScript</a:t>
            </a:r>
            <a:endParaRPr b="1" sz="1600">
              <a:solidFill>
                <a:schemeClr val="accent1"/>
              </a:solidFill>
            </a:endParaRPr>
          </a:p>
          <a:p>
            <a:pPr indent="-330200" lvl="1" marL="914400" rtl="0" algn="l">
              <a:lnSpc>
                <a:spcPct val="200000"/>
              </a:lnSpc>
              <a:spcBef>
                <a:spcPts val="0"/>
              </a:spcBef>
              <a:spcAft>
                <a:spcPts val="0"/>
              </a:spcAft>
              <a:buClr>
                <a:schemeClr val="accent1"/>
              </a:buClr>
              <a:buSzPts val="1600"/>
              <a:buChar char="○"/>
            </a:pPr>
            <a:r>
              <a:rPr lang="en-US" sz="1600">
                <a:solidFill>
                  <a:schemeClr val="accent1"/>
                </a:solidFill>
              </a:rPr>
              <a:t>Fast, scalable, and efficient for handling I/O-bound operations and high concurrency, making it ideal for real-time applications.</a:t>
            </a:r>
            <a:endParaRPr sz="1600">
              <a:solidFill>
                <a:schemeClr val="accent1"/>
              </a:solidFill>
            </a:endParaRPr>
          </a:p>
          <a:p>
            <a:pPr indent="-330200" lvl="0" marL="457200" rtl="0" algn="l">
              <a:lnSpc>
                <a:spcPct val="200000"/>
              </a:lnSpc>
              <a:spcBef>
                <a:spcPts val="0"/>
              </a:spcBef>
              <a:spcAft>
                <a:spcPts val="0"/>
              </a:spcAft>
              <a:buClr>
                <a:schemeClr val="accent1"/>
              </a:buClr>
              <a:buSzPts val="1600"/>
              <a:buChar char="●"/>
            </a:pPr>
            <a:r>
              <a:rPr b="1" lang="en-US" sz="1600">
                <a:solidFill>
                  <a:schemeClr val="accent1"/>
                </a:solidFill>
              </a:rPr>
              <a:t>Express.js framework for building RESTful APIs</a:t>
            </a:r>
            <a:endParaRPr b="1" sz="1600">
              <a:solidFill>
                <a:schemeClr val="accent1"/>
              </a:solidFill>
            </a:endParaRPr>
          </a:p>
          <a:p>
            <a:pPr indent="-330200" lvl="1" marL="914400" rtl="0" algn="l">
              <a:lnSpc>
                <a:spcPct val="200000"/>
              </a:lnSpc>
              <a:spcBef>
                <a:spcPts val="0"/>
              </a:spcBef>
              <a:spcAft>
                <a:spcPts val="0"/>
              </a:spcAft>
              <a:buClr>
                <a:schemeClr val="accent1"/>
              </a:buClr>
              <a:buSzPts val="1600"/>
              <a:buChar char="○"/>
            </a:pPr>
            <a:r>
              <a:rPr lang="en-US" sz="1600">
                <a:solidFill>
                  <a:schemeClr val="accent1"/>
                </a:solidFill>
              </a:rPr>
              <a:t>Lightweight, flexible framework that speeds up API development with minimal setup and powerful routing capabilities.</a:t>
            </a:r>
            <a:endParaRPr sz="1600">
              <a:solidFill>
                <a:schemeClr val="accent1"/>
              </a:solidFill>
            </a:endParaRPr>
          </a:p>
          <a:p>
            <a:pPr indent="-330200" lvl="0" marL="457200" rtl="0" algn="l">
              <a:lnSpc>
                <a:spcPct val="200000"/>
              </a:lnSpc>
              <a:spcBef>
                <a:spcPts val="0"/>
              </a:spcBef>
              <a:spcAft>
                <a:spcPts val="0"/>
              </a:spcAft>
              <a:buClr>
                <a:schemeClr val="accent1"/>
              </a:buClr>
              <a:buSzPts val="1600"/>
              <a:buChar char="●"/>
            </a:pPr>
            <a:r>
              <a:rPr b="1" lang="en-US" sz="1600">
                <a:solidFill>
                  <a:schemeClr val="accent1"/>
                </a:solidFill>
              </a:rPr>
              <a:t>JWT for authentication</a:t>
            </a:r>
            <a:endParaRPr b="1" sz="1600">
              <a:solidFill>
                <a:schemeClr val="accent1"/>
              </a:solidFill>
            </a:endParaRPr>
          </a:p>
          <a:p>
            <a:pPr indent="-330200" lvl="1" marL="914400" rtl="0" algn="l">
              <a:lnSpc>
                <a:spcPct val="200000"/>
              </a:lnSpc>
              <a:spcBef>
                <a:spcPts val="0"/>
              </a:spcBef>
              <a:spcAft>
                <a:spcPts val="0"/>
              </a:spcAft>
              <a:buClr>
                <a:schemeClr val="accent1"/>
              </a:buClr>
              <a:buSzPts val="1600"/>
              <a:buChar char="○"/>
            </a:pPr>
            <a:r>
              <a:rPr lang="en-US" sz="1600">
                <a:solidFill>
                  <a:schemeClr val="accent1"/>
                </a:solidFill>
              </a:rPr>
              <a:t>Provides a secure, stateless authentication system, ensuring data integrity and protecting against unauthorized access.</a:t>
            </a:r>
            <a:endParaRPr sz="1600">
              <a:solidFill>
                <a:schemeClr val="accent1"/>
              </a:solidFill>
            </a:endParaRPr>
          </a:p>
          <a:p>
            <a:pPr indent="0" lvl="0" marL="457200" rtl="0" algn="l">
              <a:lnSpc>
                <a:spcPct val="200000"/>
              </a:lnSpc>
              <a:spcBef>
                <a:spcPts val="0"/>
              </a:spcBef>
              <a:spcAft>
                <a:spcPts val="0"/>
              </a:spcAft>
              <a:buNone/>
            </a:pPr>
            <a:r>
              <a:t/>
            </a:r>
            <a:endParaRPr b="1" sz="1600">
              <a:solidFill>
                <a:schemeClr val="accent1"/>
              </a:solidFill>
            </a:endParaRPr>
          </a:p>
        </p:txBody>
      </p:sp>
      <p:pic>
        <p:nvPicPr>
          <p:cNvPr id="196" name="Google Shape;196;g346f814f445_4_56"/>
          <p:cNvPicPr preferRelativeResize="0"/>
          <p:nvPr/>
        </p:nvPicPr>
        <p:blipFill>
          <a:blip r:embed="rId3">
            <a:alphaModFix/>
          </a:blip>
          <a:stretch>
            <a:fillRect/>
          </a:stretch>
        </p:blipFill>
        <p:spPr>
          <a:xfrm>
            <a:off x="8981175" y="1162876"/>
            <a:ext cx="2931274" cy="2070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346f814f445_4_62"/>
          <p:cNvSpPr txBox="1"/>
          <p:nvPr>
            <p:ph type="title"/>
          </p:nvPr>
        </p:nvSpPr>
        <p:spPr>
          <a:xfrm>
            <a:off x="571426" y="215700"/>
            <a:ext cx="7362600" cy="1000200"/>
          </a:xfrm>
          <a:prstGeom prst="rect">
            <a:avLst/>
          </a:prstGeom>
        </p:spPr>
        <p:txBody>
          <a:bodyPr anchorCtr="0" anchor="ctr" bIns="121900" lIns="121900" spcFirstLastPara="1" rIns="121900" wrap="square" tIns="121900">
            <a:normAutofit fontScale="90000"/>
          </a:bodyPr>
          <a:lstStyle/>
          <a:p>
            <a:pPr indent="0" lvl="0" marL="0" rtl="0" algn="l">
              <a:spcBef>
                <a:spcPts val="0"/>
              </a:spcBef>
              <a:spcAft>
                <a:spcPts val="0"/>
              </a:spcAft>
              <a:buNone/>
            </a:pPr>
            <a:r>
              <a:rPr lang="en-US"/>
              <a:t>Tech Stack - Other</a:t>
            </a:r>
            <a:endParaRPr/>
          </a:p>
        </p:txBody>
      </p:sp>
      <p:sp>
        <p:nvSpPr>
          <p:cNvPr id="203" name="Google Shape;203;g346f814f445_4_62"/>
          <p:cNvSpPr txBox="1"/>
          <p:nvPr/>
        </p:nvSpPr>
        <p:spPr>
          <a:xfrm>
            <a:off x="684200" y="1388250"/>
            <a:ext cx="7249800" cy="51177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chemeClr val="accent1"/>
              </a:buClr>
              <a:buSzPts val="1600"/>
              <a:buChar char="●"/>
            </a:pPr>
            <a:r>
              <a:rPr b="1" lang="en-US" sz="1600">
                <a:solidFill>
                  <a:schemeClr val="accent1"/>
                </a:solidFill>
              </a:rPr>
              <a:t>Database: MySQL</a:t>
            </a:r>
            <a:endParaRPr b="1" sz="1600">
              <a:solidFill>
                <a:schemeClr val="accent1"/>
              </a:solidFill>
            </a:endParaRPr>
          </a:p>
          <a:p>
            <a:pPr indent="-330200" lvl="1" marL="914400" rtl="0" algn="l">
              <a:lnSpc>
                <a:spcPct val="200000"/>
              </a:lnSpc>
              <a:spcBef>
                <a:spcPts val="0"/>
              </a:spcBef>
              <a:spcAft>
                <a:spcPts val="0"/>
              </a:spcAft>
              <a:buClr>
                <a:schemeClr val="accent1"/>
              </a:buClr>
              <a:buSzPts val="1600"/>
              <a:buChar char="○"/>
            </a:pPr>
            <a:r>
              <a:rPr lang="en-US" sz="1600">
                <a:solidFill>
                  <a:schemeClr val="accent1"/>
                </a:solidFill>
              </a:rPr>
              <a:t>MySQL offers scalability for larger projects, both providing reliable data storage.</a:t>
            </a:r>
            <a:endParaRPr sz="1600">
              <a:solidFill>
                <a:schemeClr val="accent1"/>
              </a:solidFill>
            </a:endParaRPr>
          </a:p>
          <a:p>
            <a:pPr indent="-330200" lvl="0" marL="457200" rtl="0" algn="l">
              <a:lnSpc>
                <a:spcPct val="200000"/>
              </a:lnSpc>
              <a:spcBef>
                <a:spcPts val="0"/>
              </a:spcBef>
              <a:spcAft>
                <a:spcPts val="0"/>
              </a:spcAft>
              <a:buClr>
                <a:schemeClr val="accent1"/>
              </a:buClr>
              <a:buSzPts val="1600"/>
              <a:buChar char="●"/>
            </a:pPr>
            <a:r>
              <a:rPr b="1" lang="en-US" sz="1600">
                <a:solidFill>
                  <a:schemeClr val="accent1"/>
                </a:solidFill>
              </a:rPr>
              <a:t>APIs: Google Places API for location-based data</a:t>
            </a:r>
            <a:endParaRPr b="1" sz="1600">
              <a:solidFill>
                <a:schemeClr val="accent1"/>
              </a:solidFill>
            </a:endParaRPr>
          </a:p>
          <a:p>
            <a:pPr indent="-330200" lvl="1" marL="914400" rtl="0" algn="l">
              <a:lnSpc>
                <a:spcPct val="200000"/>
              </a:lnSpc>
              <a:spcBef>
                <a:spcPts val="0"/>
              </a:spcBef>
              <a:spcAft>
                <a:spcPts val="0"/>
              </a:spcAft>
              <a:buClr>
                <a:schemeClr val="accent1"/>
              </a:buClr>
              <a:buSzPts val="1600"/>
              <a:buChar char="○"/>
            </a:pPr>
            <a:r>
              <a:rPr lang="en-US" sz="1600">
                <a:solidFill>
                  <a:schemeClr val="accent1"/>
                </a:solidFill>
              </a:rPr>
              <a:t>Enhances user experience with accurate location-based data, such as nearby places, addresses, or points of interest.</a:t>
            </a:r>
            <a:endParaRPr sz="1600">
              <a:solidFill>
                <a:schemeClr val="accent1"/>
              </a:solidFill>
            </a:endParaRPr>
          </a:p>
          <a:p>
            <a:pPr indent="-330200" lvl="0" marL="457200" rtl="0" algn="l">
              <a:lnSpc>
                <a:spcPct val="200000"/>
              </a:lnSpc>
              <a:spcBef>
                <a:spcPts val="0"/>
              </a:spcBef>
              <a:spcAft>
                <a:spcPts val="0"/>
              </a:spcAft>
              <a:buClr>
                <a:schemeClr val="accent1"/>
              </a:buClr>
              <a:buSzPts val="1600"/>
              <a:buChar char="●"/>
            </a:pPr>
            <a:r>
              <a:rPr b="1" lang="en-US" sz="1600">
                <a:solidFill>
                  <a:schemeClr val="accent1"/>
                </a:solidFill>
              </a:rPr>
              <a:t>Deployment:</a:t>
            </a:r>
            <a:endParaRPr b="1" sz="1600">
              <a:solidFill>
                <a:schemeClr val="accent1"/>
              </a:solidFill>
            </a:endParaRPr>
          </a:p>
          <a:p>
            <a:pPr indent="-330200" lvl="1" marL="914400" rtl="0" algn="l">
              <a:lnSpc>
                <a:spcPct val="200000"/>
              </a:lnSpc>
              <a:spcBef>
                <a:spcPts val="0"/>
              </a:spcBef>
              <a:spcAft>
                <a:spcPts val="0"/>
              </a:spcAft>
              <a:buClr>
                <a:schemeClr val="accent1"/>
              </a:buClr>
              <a:buSzPts val="1600"/>
              <a:buChar char="○"/>
            </a:pPr>
            <a:r>
              <a:rPr b="1" lang="en-US" sz="1600">
                <a:solidFill>
                  <a:schemeClr val="accent1"/>
                </a:solidFill>
              </a:rPr>
              <a:t>Heroku + </a:t>
            </a:r>
            <a:r>
              <a:rPr b="1" lang="en-US" sz="1600">
                <a:solidFill>
                  <a:schemeClr val="accent1"/>
                </a:solidFill>
              </a:rPr>
              <a:t>docker</a:t>
            </a:r>
            <a:r>
              <a:rPr b="1" lang="en-US" sz="1600">
                <a:solidFill>
                  <a:schemeClr val="accent1"/>
                </a:solidFill>
              </a:rPr>
              <a:t> (backend): </a:t>
            </a:r>
            <a:r>
              <a:rPr lang="en-US" sz="1600">
                <a:solidFill>
                  <a:schemeClr val="accent1"/>
                </a:solidFill>
              </a:rPr>
              <a:t>simplifies backend deployment.</a:t>
            </a:r>
            <a:endParaRPr b="1" sz="1600">
              <a:solidFill>
                <a:schemeClr val="accent1"/>
              </a:solidFill>
            </a:endParaRPr>
          </a:p>
          <a:p>
            <a:pPr indent="-330200" lvl="1" marL="914400" rtl="0" algn="l">
              <a:lnSpc>
                <a:spcPct val="200000"/>
              </a:lnSpc>
              <a:spcBef>
                <a:spcPts val="0"/>
              </a:spcBef>
              <a:spcAft>
                <a:spcPts val="0"/>
              </a:spcAft>
              <a:buClr>
                <a:schemeClr val="accent1"/>
              </a:buClr>
              <a:buSzPts val="1600"/>
              <a:buChar char="○"/>
            </a:pPr>
            <a:r>
              <a:rPr b="1" lang="en-US" sz="1600">
                <a:solidFill>
                  <a:schemeClr val="accent1"/>
                </a:solidFill>
              </a:rPr>
              <a:t>Vercel (frontend): </a:t>
            </a:r>
            <a:r>
              <a:rPr lang="en-US" sz="1600">
                <a:solidFill>
                  <a:schemeClr val="accent1"/>
                </a:solidFill>
              </a:rPr>
              <a:t>frontend deployment quick and efficient with continuous integration and auto-scaling</a:t>
            </a:r>
            <a:endParaRPr sz="1600">
              <a:solidFill>
                <a:schemeClr val="accent1"/>
              </a:solidFill>
            </a:endParaRPr>
          </a:p>
        </p:txBody>
      </p:sp>
      <p:pic>
        <p:nvPicPr>
          <p:cNvPr descr="File:MySQL textlogo.svg - Wikimedia Commons" id="204" name="Google Shape;204;g346f814f445_4_62"/>
          <p:cNvPicPr preferRelativeResize="0"/>
          <p:nvPr/>
        </p:nvPicPr>
        <p:blipFill>
          <a:blip r:embed="rId3">
            <a:alphaModFix/>
          </a:blip>
          <a:stretch>
            <a:fillRect/>
          </a:stretch>
        </p:blipFill>
        <p:spPr>
          <a:xfrm>
            <a:off x="9175625" y="1033369"/>
            <a:ext cx="2522772" cy="742800"/>
          </a:xfrm>
          <a:prstGeom prst="rect">
            <a:avLst/>
          </a:prstGeom>
          <a:noFill/>
          <a:ln>
            <a:noFill/>
          </a:ln>
        </p:spPr>
      </p:pic>
      <p:pic>
        <p:nvPicPr>
          <p:cNvPr descr="File:Heroku logo.svg - Wikipedia" id="205" name="Google Shape;205;g346f814f445_4_62"/>
          <p:cNvPicPr preferRelativeResize="0"/>
          <p:nvPr/>
        </p:nvPicPr>
        <p:blipFill>
          <a:blip r:embed="rId4">
            <a:alphaModFix/>
          </a:blip>
          <a:stretch>
            <a:fillRect/>
          </a:stretch>
        </p:blipFill>
        <p:spPr>
          <a:xfrm>
            <a:off x="8377298" y="4067272"/>
            <a:ext cx="3814702" cy="1067300"/>
          </a:xfrm>
          <a:prstGeom prst="rect">
            <a:avLst/>
          </a:prstGeom>
          <a:noFill/>
          <a:ln>
            <a:noFill/>
          </a:ln>
        </p:spPr>
      </p:pic>
      <p:pic>
        <p:nvPicPr>
          <p:cNvPr descr="Docker | How to manage Linux containers with Docker on Ubunt… | Flickr" id="206" name="Google Shape;206;g346f814f445_4_62"/>
          <p:cNvPicPr preferRelativeResize="0"/>
          <p:nvPr/>
        </p:nvPicPr>
        <p:blipFill>
          <a:blip r:embed="rId5">
            <a:alphaModFix/>
          </a:blip>
          <a:stretch>
            <a:fillRect/>
          </a:stretch>
        </p:blipFill>
        <p:spPr>
          <a:xfrm>
            <a:off x="9400643" y="2150765"/>
            <a:ext cx="1863350" cy="1541900"/>
          </a:xfrm>
          <a:prstGeom prst="rect">
            <a:avLst/>
          </a:prstGeom>
          <a:noFill/>
          <a:ln>
            <a:noFill/>
          </a:ln>
        </p:spPr>
      </p:pic>
      <p:pic>
        <p:nvPicPr>
          <p:cNvPr descr="File:Vercel logo black.svg - Wikimedia Commons" id="207" name="Google Shape;207;g346f814f445_4_62"/>
          <p:cNvPicPr preferRelativeResize="0"/>
          <p:nvPr/>
        </p:nvPicPr>
        <p:blipFill>
          <a:blip r:embed="rId6">
            <a:alphaModFix/>
          </a:blip>
          <a:stretch>
            <a:fillRect/>
          </a:stretch>
        </p:blipFill>
        <p:spPr>
          <a:xfrm>
            <a:off x="9175626" y="5354527"/>
            <a:ext cx="2186225" cy="499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sp>
        <p:nvSpPr>
          <p:cNvPr id="212" name="Google Shape;212;p6"/>
          <p:cNvSpPr/>
          <p:nvPr/>
        </p:nvSpPr>
        <p:spPr>
          <a:xfrm>
            <a:off x="0" y="0"/>
            <a:ext cx="2013557" cy="6858000"/>
          </a:xfrm>
          <a:prstGeom prst="rect">
            <a:avLst/>
          </a:prstGeom>
          <a:solidFill>
            <a:srgbClr val="4CA5B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3" name="Google Shape;213;p6"/>
          <p:cNvSpPr/>
          <p:nvPr>
            <p:ph type="title"/>
          </p:nvPr>
        </p:nvSpPr>
        <p:spPr>
          <a:xfrm>
            <a:off x="557830" y="85038"/>
            <a:ext cx="2752500" cy="2709300"/>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600"/>
              <a:buFont typeface="Play"/>
              <a:buNone/>
            </a:pPr>
            <a:r>
              <a:rPr lang="en-US" sz="2600">
                <a:solidFill>
                  <a:srgbClr val="FFFFFF"/>
                </a:solidFill>
                <a:latin typeface="Play"/>
                <a:ea typeface="Play"/>
                <a:cs typeface="Play"/>
                <a:sym typeface="Play"/>
              </a:rPr>
              <a:t>Member Roles</a:t>
            </a:r>
            <a:endParaRPr/>
          </a:p>
        </p:txBody>
      </p:sp>
      <p:pic>
        <p:nvPicPr>
          <p:cNvPr descr="6 Essential Product Team Roles [Definitions and Resources]" id="214" name="Google Shape;214;p6"/>
          <p:cNvPicPr preferRelativeResize="0"/>
          <p:nvPr>
            <p:ph idx="1" type="body"/>
          </p:nvPr>
        </p:nvPicPr>
        <p:blipFill rotWithShape="1">
          <a:blip r:embed="rId3">
            <a:alphaModFix/>
          </a:blip>
          <a:srcRect b="0" l="0" r="0" t="0"/>
          <a:stretch/>
        </p:blipFill>
        <p:spPr>
          <a:xfrm>
            <a:off x="5720450" y="231977"/>
            <a:ext cx="5581200" cy="2511600"/>
          </a:xfrm>
          <a:prstGeom prst="rect">
            <a:avLst/>
          </a:prstGeom>
          <a:noFill/>
          <a:ln>
            <a:noFill/>
          </a:ln>
        </p:spPr>
      </p:pic>
      <p:sp>
        <p:nvSpPr>
          <p:cNvPr id="215" name="Google Shape;215;p6"/>
          <p:cNvSpPr txBox="1"/>
          <p:nvPr/>
        </p:nvSpPr>
        <p:spPr>
          <a:xfrm>
            <a:off x="2414850" y="3235175"/>
            <a:ext cx="8136900" cy="3477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2400">
                <a:solidFill>
                  <a:schemeClr val="accent3"/>
                </a:solidFill>
              </a:rPr>
              <a:t>Roles:</a:t>
            </a:r>
            <a:endParaRPr b="1" sz="2400">
              <a:solidFill>
                <a:schemeClr val="accent3"/>
              </a:solidFill>
            </a:endParaRPr>
          </a:p>
          <a:p>
            <a:pPr indent="-336550" lvl="0" marL="457200" rtl="0" algn="l">
              <a:lnSpc>
                <a:spcPct val="150000"/>
              </a:lnSpc>
              <a:spcBef>
                <a:spcPts val="0"/>
              </a:spcBef>
              <a:spcAft>
                <a:spcPts val="0"/>
              </a:spcAft>
              <a:buClr>
                <a:schemeClr val="accent3"/>
              </a:buClr>
              <a:buSzPts val="1700"/>
              <a:buChar char="●"/>
            </a:pPr>
            <a:r>
              <a:rPr lang="en-US" sz="1700">
                <a:solidFill>
                  <a:schemeClr val="accent3"/>
                </a:solidFill>
              </a:rPr>
              <a:t>UI / UX Designer / Front-end : Mustafa Donmez</a:t>
            </a:r>
            <a:endParaRPr sz="1700">
              <a:solidFill>
                <a:schemeClr val="accent3"/>
              </a:solidFill>
            </a:endParaRPr>
          </a:p>
          <a:p>
            <a:pPr indent="-336550" lvl="0" marL="457200" rtl="0" algn="l">
              <a:lnSpc>
                <a:spcPct val="150000"/>
              </a:lnSpc>
              <a:spcBef>
                <a:spcPts val="0"/>
              </a:spcBef>
              <a:spcAft>
                <a:spcPts val="0"/>
              </a:spcAft>
              <a:buClr>
                <a:schemeClr val="accent3"/>
              </a:buClr>
              <a:buSzPts val="1700"/>
              <a:buChar char="●"/>
            </a:pPr>
            <a:r>
              <a:rPr lang="en-US" sz="1700">
                <a:solidFill>
                  <a:schemeClr val="accent3"/>
                </a:solidFill>
              </a:rPr>
              <a:t>Back-End / Front-End: Muhammad Ahmed</a:t>
            </a:r>
            <a:endParaRPr sz="1700">
              <a:solidFill>
                <a:schemeClr val="accent3"/>
              </a:solidFill>
            </a:endParaRPr>
          </a:p>
          <a:p>
            <a:pPr indent="-336550" lvl="0" marL="457200" rtl="0" algn="l">
              <a:lnSpc>
                <a:spcPct val="150000"/>
              </a:lnSpc>
              <a:spcBef>
                <a:spcPts val="0"/>
              </a:spcBef>
              <a:spcAft>
                <a:spcPts val="0"/>
              </a:spcAft>
              <a:buClr>
                <a:schemeClr val="accent3"/>
              </a:buClr>
              <a:buSzPts val="1700"/>
              <a:buChar char="●"/>
            </a:pPr>
            <a:r>
              <a:rPr lang="en-US" sz="1700">
                <a:solidFill>
                  <a:schemeClr val="accent3"/>
                </a:solidFill>
              </a:rPr>
              <a:t>Front-End / Project Management: Rafid Rahman</a:t>
            </a:r>
            <a:endParaRPr sz="1700">
              <a:solidFill>
                <a:schemeClr val="accent3"/>
              </a:solidFill>
            </a:endParaRPr>
          </a:p>
          <a:p>
            <a:pPr indent="-336550" lvl="0" marL="457200" rtl="0" algn="l">
              <a:lnSpc>
                <a:spcPct val="150000"/>
              </a:lnSpc>
              <a:spcBef>
                <a:spcPts val="0"/>
              </a:spcBef>
              <a:spcAft>
                <a:spcPts val="0"/>
              </a:spcAft>
              <a:buClr>
                <a:schemeClr val="accent3"/>
              </a:buClr>
              <a:buSzPts val="1700"/>
              <a:buChar char="●"/>
            </a:pPr>
            <a:r>
              <a:rPr lang="en-US" sz="1700">
                <a:solidFill>
                  <a:schemeClr val="accent3"/>
                </a:solidFill>
              </a:rPr>
              <a:t>Database Management / Project Management: Nizar Azar</a:t>
            </a:r>
            <a:endParaRPr sz="1700">
              <a:solidFill>
                <a:schemeClr val="accent3"/>
              </a:solidFill>
            </a:endParaRPr>
          </a:p>
          <a:p>
            <a:pPr indent="-336550" lvl="0" marL="457200" rtl="0" algn="l">
              <a:lnSpc>
                <a:spcPct val="150000"/>
              </a:lnSpc>
              <a:spcBef>
                <a:spcPts val="0"/>
              </a:spcBef>
              <a:spcAft>
                <a:spcPts val="0"/>
              </a:spcAft>
              <a:buClr>
                <a:schemeClr val="accent3"/>
              </a:buClr>
              <a:buSzPts val="1700"/>
              <a:buChar char="●"/>
            </a:pPr>
            <a:r>
              <a:rPr lang="en-US" sz="1700">
                <a:solidFill>
                  <a:schemeClr val="accent3"/>
                </a:solidFill>
              </a:rPr>
              <a:t>Back-End / QA / Testing Lead: </a:t>
            </a:r>
            <a:r>
              <a:rPr lang="en-US" sz="1700">
                <a:solidFill>
                  <a:schemeClr val="accent3"/>
                </a:solidFill>
              </a:rPr>
              <a:t>Shahed</a:t>
            </a:r>
            <a:r>
              <a:rPr lang="en-US" sz="1700">
                <a:solidFill>
                  <a:schemeClr val="accent3"/>
                </a:solidFill>
              </a:rPr>
              <a:t> Ahmed</a:t>
            </a:r>
            <a:endParaRPr sz="1700">
              <a:solidFill>
                <a:schemeClr val="accent3"/>
              </a:solidFill>
            </a:endParaRPr>
          </a:p>
          <a:p>
            <a:pPr indent="-336550" lvl="0" marL="457200" rtl="0" algn="l">
              <a:lnSpc>
                <a:spcPct val="150000"/>
              </a:lnSpc>
              <a:spcBef>
                <a:spcPts val="0"/>
              </a:spcBef>
              <a:spcAft>
                <a:spcPts val="0"/>
              </a:spcAft>
              <a:buClr>
                <a:schemeClr val="accent3"/>
              </a:buClr>
              <a:buSzPts val="1700"/>
              <a:buChar char="●"/>
            </a:pPr>
            <a:r>
              <a:rPr lang="en-US" sz="1700">
                <a:solidFill>
                  <a:schemeClr val="accent3"/>
                </a:solidFill>
              </a:rPr>
              <a:t>Backend / Database Management: Kalelo Dukuray</a:t>
            </a:r>
            <a:endParaRPr sz="1700">
              <a:solidFill>
                <a:schemeClr val="accent3"/>
              </a:solidFill>
            </a:endParaRPr>
          </a:p>
        </p:txBody>
      </p:sp>
      <p:sp>
        <p:nvSpPr>
          <p:cNvPr id="216" name="Google Shape;216;p6"/>
          <p:cNvSpPr/>
          <p:nvPr/>
        </p:nvSpPr>
        <p:spPr>
          <a:xfrm>
            <a:off x="5639400" y="173875"/>
            <a:ext cx="5790600" cy="9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17" name="Google Shape;217;p6"/>
          <p:cNvSpPr txBox="1"/>
          <p:nvPr/>
        </p:nvSpPr>
        <p:spPr>
          <a:xfrm>
            <a:off x="6810213" y="231975"/>
            <a:ext cx="9147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solidFill>
                  <a:schemeClr val="accent4"/>
                </a:solidFill>
                <a:latin typeface="Average"/>
                <a:ea typeface="Average"/>
                <a:cs typeface="Average"/>
                <a:sym typeface="Average"/>
              </a:rPr>
              <a:t>Back</a:t>
            </a:r>
            <a:r>
              <a:rPr lang="en-US" sz="1000">
                <a:solidFill>
                  <a:schemeClr val="accent4"/>
                </a:solidFill>
                <a:latin typeface="Average"/>
                <a:ea typeface="Average"/>
                <a:cs typeface="Average"/>
                <a:sym typeface="Average"/>
              </a:rPr>
              <a:t>-End</a:t>
            </a:r>
            <a:endParaRPr sz="1000">
              <a:solidFill>
                <a:schemeClr val="accent4"/>
              </a:solidFill>
              <a:latin typeface="Average"/>
              <a:ea typeface="Average"/>
              <a:cs typeface="Average"/>
              <a:sym typeface="Average"/>
            </a:endParaRPr>
          </a:p>
        </p:txBody>
      </p:sp>
      <p:sp>
        <p:nvSpPr>
          <p:cNvPr id="218" name="Google Shape;218;p6"/>
          <p:cNvSpPr/>
          <p:nvPr/>
        </p:nvSpPr>
        <p:spPr>
          <a:xfrm>
            <a:off x="5639400" y="2728600"/>
            <a:ext cx="5790600" cy="9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19" name="Google Shape;219;p6"/>
          <p:cNvSpPr/>
          <p:nvPr/>
        </p:nvSpPr>
        <p:spPr>
          <a:xfrm>
            <a:off x="5612425" y="183175"/>
            <a:ext cx="205200" cy="2611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20" name="Google Shape;220;p6"/>
          <p:cNvSpPr/>
          <p:nvPr/>
        </p:nvSpPr>
        <p:spPr>
          <a:xfrm>
            <a:off x="11224800" y="231975"/>
            <a:ext cx="205200" cy="2611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21" name="Google Shape;221;p6"/>
          <p:cNvSpPr txBox="1"/>
          <p:nvPr/>
        </p:nvSpPr>
        <p:spPr>
          <a:xfrm>
            <a:off x="5940250" y="1327200"/>
            <a:ext cx="12246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solidFill>
                  <a:schemeClr val="accent4"/>
                </a:solidFill>
                <a:latin typeface="Average"/>
                <a:ea typeface="Average"/>
                <a:cs typeface="Average"/>
                <a:sym typeface="Average"/>
              </a:rPr>
              <a:t>Front-End</a:t>
            </a:r>
            <a:endParaRPr sz="1000">
              <a:solidFill>
                <a:schemeClr val="accent4"/>
              </a:solidFill>
              <a:latin typeface="Average"/>
              <a:ea typeface="Average"/>
              <a:cs typeface="Average"/>
              <a:sym typeface="Average"/>
            </a:endParaRPr>
          </a:p>
        </p:txBody>
      </p:sp>
      <p:sp>
        <p:nvSpPr>
          <p:cNvPr id="222" name="Google Shape;222;p6"/>
          <p:cNvSpPr txBox="1"/>
          <p:nvPr/>
        </p:nvSpPr>
        <p:spPr>
          <a:xfrm>
            <a:off x="6319950" y="2530225"/>
            <a:ext cx="15522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solidFill>
                  <a:schemeClr val="accent4"/>
                </a:solidFill>
                <a:latin typeface="Average"/>
                <a:ea typeface="Average"/>
                <a:cs typeface="Average"/>
                <a:sym typeface="Average"/>
              </a:rPr>
              <a:t>Database Management</a:t>
            </a:r>
            <a:endParaRPr sz="1000">
              <a:solidFill>
                <a:schemeClr val="accent4"/>
              </a:solidFill>
              <a:latin typeface="Average"/>
              <a:ea typeface="Average"/>
              <a:cs typeface="Average"/>
              <a:sym typeface="Average"/>
            </a:endParaRPr>
          </a:p>
        </p:txBody>
      </p:sp>
      <p:sp>
        <p:nvSpPr>
          <p:cNvPr id="223" name="Google Shape;223;p6"/>
          <p:cNvSpPr txBox="1"/>
          <p:nvPr/>
        </p:nvSpPr>
        <p:spPr>
          <a:xfrm>
            <a:off x="9117475" y="231975"/>
            <a:ext cx="15522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solidFill>
                  <a:schemeClr val="accent4"/>
                </a:solidFill>
                <a:latin typeface="Average"/>
                <a:ea typeface="Average"/>
                <a:cs typeface="Average"/>
                <a:sym typeface="Average"/>
              </a:rPr>
              <a:t>UI / UX Designer</a:t>
            </a:r>
            <a:endParaRPr sz="1000">
              <a:solidFill>
                <a:schemeClr val="accent4"/>
              </a:solidFill>
              <a:latin typeface="Average"/>
              <a:ea typeface="Average"/>
              <a:cs typeface="Average"/>
              <a:sym typeface="Average"/>
            </a:endParaRPr>
          </a:p>
        </p:txBody>
      </p:sp>
      <p:sp>
        <p:nvSpPr>
          <p:cNvPr id="224" name="Google Shape;224;p6"/>
          <p:cNvSpPr txBox="1"/>
          <p:nvPr/>
        </p:nvSpPr>
        <p:spPr>
          <a:xfrm>
            <a:off x="9033800" y="2530225"/>
            <a:ext cx="15522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solidFill>
                  <a:schemeClr val="accent4"/>
                </a:solidFill>
                <a:latin typeface="Average"/>
                <a:ea typeface="Average"/>
                <a:cs typeface="Average"/>
                <a:sym typeface="Average"/>
              </a:rPr>
              <a:t>Project Management</a:t>
            </a:r>
            <a:endParaRPr sz="1000">
              <a:solidFill>
                <a:schemeClr val="accent4"/>
              </a:solidFill>
              <a:latin typeface="Average"/>
              <a:ea typeface="Average"/>
              <a:cs typeface="Average"/>
              <a:sym typeface="Average"/>
            </a:endParaRPr>
          </a:p>
        </p:txBody>
      </p:sp>
      <p:sp>
        <p:nvSpPr>
          <p:cNvPr id="225" name="Google Shape;225;p6"/>
          <p:cNvSpPr txBox="1"/>
          <p:nvPr/>
        </p:nvSpPr>
        <p:spPr>
          <a:xfrm>
            <a:off x="9615100" y="1327188"/>
            <a:ext cx="14232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solidFill>
                  <a:schemeClr val="accent4"/>
                </a:solidFill>
                <a:latin typeface="Average"/>
                <a:ea typeface="Average"/>
                <a:cs typeface="Average"/>
                <a:sym typeface="Average"/>
              </a:rPr>
              <a:t>QA / Testing Lead</a:t>
            </a:r>
            <a:endParaRPr sz="1000">
              <a:solidFill>
                <a:schemeClr val="accent4"/>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7"/>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1" name="Google Shape;231;p7"/>
          <p:cNvSpPr/>
          <p:nvPr/>
        </p:nvSpPr>
        <p:spPr>
          <a:xfrm>
            <a:off x="0"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2" name="Google Shape;232;p7"/>
          <p:cNvSpPr/>
          <p:nvPr/>
        </p:nvSpPr>
        <p:spPr>
          <a:xfrm>
            <a:off x="0" y="0"/>
            <a:ext cx="12192000" cy="685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3" name="Google Shape;233;p7"/>
          <p:cNvSpPr/>
          <p:nvPr/>
        </p:nvSpPr>
        <p:spPr>
          <a:xfrm>
            <a:off x="2815929" y="148929"/>
            <a:ext cx="6560142" cy="656014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4" name="Google Shape;234;p7"/>
          <p:cNvSpPr txBox="1"/>
          <p:nvPr>
            <p:ph type="title"/>
          </p:nvPr>
        </p:nvSpPr>
        <p:spPr>
          <a:xfrm>
            <a:off x="3315031" y="1089079"/>
            <a:ext cx="5562000" cy="25134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Play"/>
              <a:buNone/>
            </a:pPr>
            <a:r>
              <a:rPr lang="en-US" sz="6600">
                <a:latin typeface="Play"/>
                <a:ea typeface="Play"/>
                <a:cs typeface="Play"/>
                <a:sym typeface="Play"/>
              </a:rPr>
              <a:t>Questions?</a:t>
            </a:r>
            <a:endParaRPr sz="4600"/>
          </a:p>
        </p:txBody>
      </p:sp>
      <p:sp>
        <p:nvSpPr>
          <p:cNvPr id="235" name="Google Shape;235;p7"/>
          <p:cNvSpPr/>
          <p:nvPr/>
        </p:nvSpPr>
        <p:spPr>
          <a:xfrm flipH="1" rot="-1577571">
            <a:off x="2494119" y="6170"/>
            <a:ext cx="6816262" cy="6816262"/>
          </a:xfrm>
          <a:prstGeom prst="arc">
            <a:avLst>
              <a:gd fmla="val 16200000" name="adj1"/>
              <a:gd fmla="val 20093138" name="adj2"/>
            </a:avLst>
          </a:prstGeom>
          <a:noFill/>
          <a:ln cap="rnd" cmpd="sng" w="127000">
            <a:solidFill>
              <a:schemeClr val="accent4">
                <a:alpha val="94509"/>
              </a:schemeClr>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6" name="Google Shape;236;p7"/>
          <p:cNvSpPr/>
          <p:nvPr/>
        </p:nvSpPr>
        <p:spPr>
          <a:xfrm>
            <a:off x="8200995" y="5310973"/>
            <a:ext cx="705948" cy="686798"/>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 name="Shape 82"/>
        <p:cNvGrpSpPr/>
        <p:nvPr/>
      </p:nvGrpSpPr>
      <p:grpSpPr>
        <a:xfrm>
          <a:off x="0" y="0"/>
          <a:ext cx="0" cy="0"/>
          <a:chOff x="0" y="0"/>
          <a:chExt cx="0" cy="0"/>
        </a:xfrm>
      </p:grpSpPr>
      <p:sp>
        <p:nvSpPr>
          <p:cNvPr id="83" name="Google Shape;83;g346f814f445_0_12"/>
          <p:cNvSpPr txBox="1"/>
          <p:nvPr>
            <p:ph idx="4294967295" type="title"/>
          </p:nvPr>
        </p:nvSpPr>
        <p:spPr>
          <a:xfrm>
            <a:off x="838275" y="213063"/>
            <a:ext cx="10515600" cy="1004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400"/>
              <a:buFont typeface="Play"/>
              <a:buNone/>
            </a:pPr>
            <a:r>
              <a:rPr lang="en-US">
                <a:solidFill>
                  <a:srgbClr val="FFFFFF"/>
                </a:solidFill>
              </a:rPr>
              <a:t>Meet The Team</a:t>
            </a:r>
            <a:endParaRPr>
              <a:solidFill>
                <a:srgbClr val="FFFFFF"/>
              </a:solidFill>
            </a:endParaRPr>
          </a:p>
        </p:txBody>
      </p:sp>
      <p:sp>
        <p:nvSpPr>
          <p:cNvPr id="84" name="Google Shape;84;g346f814f445_0_12"/>
          <p:cNvSpPr txBox="1"/>
          <p:nvPr/>
        </p:nvSpPr>
        <p:spPr>
          <a:xfrm>
            <a:off x="5166300" y="6257875"/>
            <a:ext cx="185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accent3"/>
                </a:solidFill>
                <a:latin typeface="Average"/>
                <a:ea typeface="Average"/>
                <a:cs typeface="Average"/>
                <a:sym typeface="Average"/>
              </a:rPr>
              <a:t>Rafid Rahman</a:t>
            </a:r>
            <a:endParaRPr sz="1800">
              <a:solidFill>
                <a:schemeClr val="accent3"/>
              </a:solidFill>
              <a:latin typeface="Average"/>
              <a:ea typeface="Average"/>
              <a:cs typeface="Average"/>
              <a:sym typeface="Average"/>
            </a:endParaRPr>
          </a:p>
        </p:txBody>
      </p:sp>
      <p:sp>
        <p:nvSpPr>
          <p:cNvPr id="85" name="Google Shape;85;g346f814f445_0_12"/>
          <p:cNvSpPr/>
          <p:nvPr/>
        </p:nvSpPr>
        <p:spPr>
          <a:xfrm>
            <a:off x="1583425" y="1217775"/>
            <a:ext cx="1859400" cy="20577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6" name="Google Shape;86;g346f814f445_0_12"/>
          <p:cNvSpPr/>
          <p:nvPr/>
        </p:nvSpPr>
        <p:spPr>
          <a:xfrm>
            <a:off x="5166375" y="1217775"/>
            <a:ext cx="1859400" cy="20577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7" name="Google Shape;87;g346f814f445_0_12"/>
          <p:cNvSpPr/>
          <p:nvPr/>
        </p:nvSpPr>
        <p:spPr>
          <a:xfrm>
            <a:off x="8749325" y="1217775"/>
            <a:ext cx="1859400" cy="19128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8" name="Google Shape;88;g346f814f445_0_12"/>
          <p:cNvSpPr/>
          <p:nvPr/>
        </p:nvSpPr>
        <p:spPr>
          <a:xfrm>
            <a:off x="1583350" y="4099725"/>
            <a:ext cx="1859400" cy="20577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9" name="Google Shape;89;g346f814f445_0_12"/>
          <p:cNvSpPr/>
          <p:nvPr/>
        </p:nvSpPr>
        <p:spPr>
          <a:xfrm>
            <a:off x="5166300" y="4099725"/>
            <a:ext cx="1859400" cy="20577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90" name="Google Shape;90;g346f814f445_0_12"/>
          <p:cNvSpPr/>
          <p:nvPr/>
        </p:nvSpPr>
        <p:spPr>
          <a:xfrm>
            <a:off x="8749250" y="4099725"/>
            <a:ext cx="1859400" cy="20577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pic>
        <p:nvPicPr>
          <p:cNvPr id="91" name="Google Shape;91;g346f814f445_0_12"/>
          <p:cNvPicPr preferRelativeResize="0"/>
          <p:nvPr/>
        </p:nvPicPr>
        <p:blipFill>
          <a:blip r:embed="rId3">
            <a:alphaModFix/>
          </a:blip>
          <a:stretch>
            <a:fillRect/>
          </a:stretch>
        </p:blipFill>
        <p:spPr>
          <a:xfrm>
            <a:off x="5176838" y="4117388"/>
            <a:ext cx="1838325" cy="2022376"/>
          </a:xfrm>
          <a:prstGeom prst="rect">
            <a:avLst/>
          </a:prstGeom>
          <a:noFill/>
          <a:ln>
            <a:noFill/>
          </a:ln>
        </p:spPr>
      </p:pic>
      <p:sp>
        <p:nvSpPr>
          <p:cNvPr id="92" name="Google Shape;92;g346f814f445_0_12"/>
          <p:cNvSpPr txBox="1"/>
          <p:nvPr/>
        </p:nvSpPr>
        <p:spPr>
          <a:xfrm>
            <a:off x="5166300" y="3356925"/>
            <a:ext cx="185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accent3"/>
                </a:solidFill>
                <a:latin typeface="Average"/>
                <a:ea typeface="Average"/>
                <a:cs typeface="Average"/>
                <a:sym typeface="Average"/>
              </a:rPr>
              <a:t>Kalelo Dukuray</a:t>
            </a:r>
            <a:endParaRPr sz="1800">
              <a:solidFill>
                <a:schemeClr val="accent3"/>
              </a:solidFill>
              <a:latin typeface="Average"/>
              <a:ea typeface="Average"/>
              <a:cs typeface="Average"/>
              <a:sym typeface="Average"/>
            </a:endParaRPr>
          </a:p>
        </p:txBody>
      </p:sp>
      <p:pic>
        <p:nvPicPr>
          <p:cNvPr id="93" name="Google Shape;93;g346f814f445_0_12"/>
          <p:cNvPicPr preferRelativeResize="0"/>
          <p:nvPr/>
        </p:nvPicPr>
        <p:blipFill>
          <a:blip r:embed="rId4">
            <a:alphaModFix/>
          </a:blip>
          <a:stretch>
            <a:fillRect/>
          </a:stretch>
        </p:blipFill>
        <p:spPr>
          <a:xfrm>
            <a:off x="5177104" y="1239050"/>
            <a:ext cx="1837944" cy="2020824"/>
          </a:xfrm>
          <a:prstGeom prst="rect">
            <a:avLst/>
          </a:prstGeom>
          <a:noFill/>
          <a:ln>
            <a:noFill/>
          </a:ln>
        </p:spPr>
      </p:pic>
      <p:sp>
        <p:nvSpPr>
          <p:cNvPr id="94" name="Google Shape;94;g346f814f445_0_12"/>
          <p:cNvSpPr txBox="1"/>
          <p:nvPr/>
        </p:nvSpPr>
        <p:spPr>
          <a:xfrm>
            <a:off x="1583425" y="3356925"/>
            <a:ext cx="185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accent3"/>
                </a:solidFill>
                <a:latin typeface="Average"/>
                <a:ea typeface="Average"/>
                <a:cs typeface="Average"/>
                <a:sym typeface="Average"/>
              </a:rPr>
              <a:t>Nizar Azar</a:t>
            </a:r>
            <a:endParaRPr sz="1800">
              <a:solidFill>
                <a:schemeClr val="accent3"/>
              </a:solidFill>
              <a:latin typeface="Average"/>
              <a:ea typeface="Average"/>
              <a:cs typeface="Average"/>
              <a:sym typeface="Average"/>
            </a:endParaRPr>
          </a:p>
        </p:txBody>
      </p:sp>
      <p:sp>
        <p:nvSpPr>
          <p:cNvPr id="95" name="Google Shape;95;g346f814f445_0_12"/>
          <p:cNvSpPr txBox="1"/>
          <p:nvPr/>
        </p:nvSpPr>
        <p:spPr>
          <a:xfrm>
            <a:off x="8749175" y="3356925"/>
            <a:ext cx="185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accent3"/>
                </a:solidFill>
                <a:latin typeface="Average"/>
                <a:ea typeface="Average"/>
                <a:cs typeface="Average"/>
                <a:sym typeface="Average"/>
              </a:rPr>
              <a:t>Mustafa Donmez</a:t>
            </a:r>
            <a:endParaRPr sz="1800">
              <a:solidFill>
                <a:schemeClr val="accent3"/>
              </a:solidFill>
              <a:latin typeface="Average"/>
              <a:ea typeface="Average"/>
              <a:cs typeface="Average"/>
              <a:sym typeface="Average"/>
            </a:endParaRPr>
          </a:p>
        </p:txBody>
      </p:sp>
      <p:sp>
        <p:nvSpPr>
          <p:cNvPr id="96" name="Google Shape;96;g346f814f445_0_12"/>
          <p:cNvSpPr txBox="1"/>
          <p:nvPr/>
        </p:nvSpPr>
        <p:spPr>
          <a:xfrm>
            <a:off x="8749175" y="6257875"/>
            <a:ext cx="1859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solidFill>
                  <a:schemeClr val="accent3"/>
                </a:solidFill>
                <a:latin typeface="Average"/>
                <a:ea typeface="Average"/>
                <a:cs typeface="Average"/>
                <a:sym typeface="Average"/>
              </a:rPr>
              <a:t>Muhammad Ahmed</a:t>
            </a:r>
            <a:endParaRPr sz="1500">
              <a:solidFill>
                <a:schemeClr val="accent3"/>
              </a:solidFill>
              <a:latin typeface="Average"/>
              <a:ea typeface="Average"/>
              <a:cs typeface="Average"/>
              <a:sym typeface="Average"/>
            </a:endParaRPr>
          </a:p>
        </p:txBody>
      </p:sp>
      <p:sp>
        <p:nvSpPr>
          <p:cNvPr id="97" name="Google Shape;97;g346f814f445_0_12"/>
          <p:cNvSpPr txBox="1"/>
          <p:nvPr/>
        </p:nvSpPr>
        <p:spPr>
          <a:xfrm>
            <a:off x="1583425" y="6257875"/>
            <a:ext cx="1859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accent3"/>
                </a:solidFill>
                <a:latin typeface="Average"/>
                <a:ea typeface="Average"/>
                <a:cs typeface="Average"/>
                <a:sym typeface="Average"/>
              </a:rPr>
              <a:t>Shahed Ahmed</a:t>
            </a:r>
            <a:endParaRPr sz="1800">
              <a:solidFill>
                <a:schemeClr val="accent3"/>
              </a:solidFill>
              <a:latin typeface="Average"/>
              <a:ea typeface="Average"/>
              <a:cs typeface="Average"/>
              <a:sym typeface="Average"/>
            </a:endParaRPr>
          </a:p>
        </p:txBody>
      </p:sp>
      <p:pic>
        <p:nvPicPr>
          <p:cNvPr id="98" name="Google Shape;98;g346f814f445_0_12"/>
          <p:cNvPicPr preferRelativeResize="0"/>
          <p:nvPr/>
        </p:nvPicPr>
        <p:blipFill>
          <a:blip r:embed="rId5">
            <a:alphaModFix/>
          </a:blip>
          <a:stretch>
            <a:fillRect/>
          </a:stretch>
        </p:blipFill>
        <p:spPr>
          <a:xfrm>
            <a:off x="8749325" y="1239050"/>
            <a:ext cx="1859400" cy="1859400"/>
          </a:xfrm>
          <a:prstGeom prst="rect">
            <a:avLst/>
          </a:prstGeom>
          <a:noFill/>
          <a:ln>
            <a:noFill/>
          </a:ln>
        </p:spPr>
      </p:pic>
      <p:pic>
        <p:nvPicPr>
          <p:cNvPr id="99" name="Google Shape;99;g346f814f445_0_12" title="Screenshot 2025-03-23 at 11.12.56 PM.png"/>
          <p:cNvPicPr preferRelativeResize="0"/>
          <p:nvPr/>
        </p:nvPicPr>
        <p:blipFill rotWithShape="1">
          <a:blip r:embed="rId6">
            <a:alphaModFix/>
          </a:blip>
          <a:srcRect b="28064" l="0" r="0" t="6102"/>
          <a:stretch/>
        </p:blipFill>
        <p:spPr>
          <a:xfrm>
            <a:off x="8749250" y="4099725"/>
            <a:ext cx="1859401" cy="2057700"/>
          </a:xfrm>
          <a:prstGeom prst="rect">
            <a:avLst/>
          </a:prstGeom>
          <a:noFill/>
          <a:ln>
            <a:noFill/>
          </a:ln>
        </p:spPr>
      </p:pic>
      <p:pic>
        <p:nvPicPr>
          <p:cNvPr id="100" name="Google Shape;100;g346f814f445_0_12"/>
          <p:cNvPicPr preferRelativeResize="0"/>
          <p:nvPr/>
        </p:nvPicPr>
        <p:blipFill>
          <a:blip r:embed="rId7">
            <a:alphaModFix/>
          </a:blip>
          <a:stretch>
            <a:fillRect/>
          </a:stretch>
        </p:blipFill>
        <p:spPr>
          <a:xfrm>
            <a:off x="1583425" y="1239050"/>
            <a:ext cx="2212575" cy="2176301"/>
          </a:xfrm>
          <a:prstGeom prst="rect">
            <a:avLst/>
          </a:prstGeom>
          <a:noFill/>
          <a:ln cap="flat" cmpd="sng" w="38100">
            <a:solidFill>
              <a:schemeClr val="dk2"/>
            </a:solidFill>
            <a:prstDash val="solid"/>
            <a:round/>
            <a:headEnd len="sm" w="sm" type="none"/>
            <a:tailEnd len="sm" w="sm" type="none"/>
          </a:ln>
        </p:spPr>
      </p:pic>
      <p:pic>
        <p:nvPicPr>
          <p:cNvPr id="101" name="Google Shape;101;g346f814f445_0_12" title="IMG_9079.jpg"/>
          <p:cNvPicPr preferRelativeResize="0"/>
          <p:nvPr/>
        </p:nvPicPr>
        <p:blipFill rotWithShape="1">
          <a:blip r:embed="rId8">
            <a:alphaModFix/>
          </a:blip>
          <a:srcRect b="18422" l="19" r="0" t="14147"/>
          <a:stretch/>
        </p:blipFill>
        <p:spPr>
          <a:xfrm>
            <a:off x="1604875" y="4099725"/>
            <a:ext cx="1837950" cy="2057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sp>
        <p:nvSpPr>
          <p:cNvPr id="106" name="Google Shape;106;p2"/>
          <p:cNvSpPr/>
          <p:nvPr/>
        </p:nvSpPr>
        <p:spPr>
          <a:xfrm>
            <a:off x="0"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7" name="Google Shape;107;p2"/>
          <p:cNvSpPr txBox="1"/>
          <p:nvPr>
            <p:ph type="title"/>
          </p:nvPr>
        </p:nvSpPr>
        <p:spPr>
          <a:xfrm>
            <a:off x="838275" y="213063"/>
            <a:ext cx="10515600" cy="1004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400"/>
              <a:buFont typeface="Play"/>
              <a:buNone/>
            </a:pPr>
            <a:r>
              <a:rPr lang="en-US">
                <a:solidFill>
                  <a:srgbClr val="FFFFFF"/>
                </a:solidFill>
              </a:rPr>
              <a:t>What, Who, How and Why </a:t>
            </a:r>
            <a:endParaRPr/>
          </a:p>
        </p:txBody>
      </p:sp>
      <p:sp>
        <p:nvSpPr>
          <p:cNvPr id="108" name="Google Shape;108;p2"/>
          <p:cNvSpPr/>
          <p:nvPr/>
        </p:nvSpPr>
        <p:spPr>
          <a:xfrm>
            <a:off x="579500" y="1217775"/>
            <a:ext cx="11033100" cy="5412600"/>
          </a:xfrm>
          <a:prstGeom prst="roundRect">
            <a:avLst>
              <a:gd fmla="val 3174" name="adj"/>
            </a:avLst>
          </a:prstGeom>
          <a:solidFill>
            <a:schemeClr val="lt1">
              <a:alpha val="9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nvGrpSpPr>
          <p:cNvPr id="109" name="Google Shape;109;p2"/>
          <p:cNvGrpSpPr/>
          <p:nvPr/>
        </p:nvGrpSpPr>
        <p:grpSpPr>
          <a:xfrm>
            <a:off x="913968" y="1560601"/>
            <a:ext cx="10364207" cy="4569364"/>
            <a:chOff x="75768" y="720265"/>
            <a:chExt cx="10364207" cy="4569364"/>
          </a:xfrm>
        </p:grpSpPr>
        <p:sp>
          <p:nvSpPr>
            <p:cNvPr id="110" name="Google Shape;110;p2"/>
            <p:cNvSpPr/>
            <p:nvPr/>
          </p:nvSpPr>
          <p:spPr>
            <a:xfrm>
              <a:off x="851052" y="720265"/>
              <a:ext cx="1543500" cy="1543500"/>
            </a:xfrm>
            <a:prstGeom prst="ellipse">
              <a:avLst/>
            </a:prstGeom>
            <a:solidFill>
              <a:srgbClr val="E971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
            <p:cNvSpPr/>
            <p:nvPr/>
          </p:nvSpPr>
          <p:spPr>
            <a:xfrm>
              <a:off x="1179987" y="1049204"/>
              <a:ext cx="885600" cy="8856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
            <p:cNvSpPr/>
            <p:nvPr/>
          </p:nvSpPr>
          <p:spPr>
            <a:xfrm>
              <a:off x="75768" y="3053169"/>
              <a:ext cx="309375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
            <p:cNvSpPr txBox="1"/>
            <p:nvPr/>
          </p:nvSpPr>
          <p:spPr>
            <a:xfrm>
              <a:off x="75775" y="2972725"/>
              <a:ext cx="3093900" cy="2316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chemeClr val="dk1"/>
                </a:buClr>
                <a:buSzPts val="1700"/>
                <a:buFont typeface="Arial"/>
                <a:buNone/>
              </a:pPr>
              <a:r>
                <a:rPr lang="en-US" sz="1700">
                  <a:solidFill>
                    <a:schemeClr val="dk1"/>
                  </a:solidFill>
                </a:rPr>
                <a:t>A web app that helps users find the cheapest and closest gas stations using real-time, crowdsourced data. We aim to offer a clean, mobile-friendly interface with features like filters and station reviews.</a:t>
              </a:r>
              <a:endParaRPr b="0" i="0" sz="1400" u="none" cap="none" strike="noStrike">
                <a:solidFill>
                  <a:srgbClr val="000000"/>
                </a:solidFill>
                <a:latin typeface="Arial"/>
                <a:ea typeface="Arial"/>
                <a:cs typeface="Arial"/>
                <a:sym typeface="Arial"/>
              </a:endParaRPr>
            </a:p>
          </p:txBody>
        </p:sp>
        <p:sp>
          <p:nvSpPr>
            <p:cNvPr id="114" name="Google Shape;114;p2"/>
            <p:cNvSpPr/>
            <p:nvPr/>
          </p:nvSpPr>
          <p:spPr>
            <a:xfrm>
              <a:off x="4486123" y="720265"/>
              <a:ext cx="1543500" cy="1543500"/>
            </a:xfrm>
            <a:prstGeom prst="ellipse">
              <a:avLst/>
            </a:prstGeom>
            <a:solidFill>
              <a:srgbClr val="176B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
            <p:cNvSpPr/>
            <p:nvPr/>
          </p:nvSpPr>
          <p:spPr>
            <a:xfrm>
              <a:off x="4815058" y="1049204"/>
              <a:ext cx="885600" cy="8856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
            <p:cNvSpPr/>
            <p:nvPr/>
          </p:nvSpPr>
          <p:spPr>
            <a:xfrm>
              <a:off x="3710925" y="3053169"/>
              <a:ext cx="309375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
            <p:cNvSpPr txBox="1"/>
            <p:nvPr/>
          </p:nvSpPr>
          <p:spPr>
            <a:xfrm>
              <a:off x="3710925" y="2972729"/>
              <a:ext cx="3093900" cy="231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1700">
                  <a:solidFill>
                    <a:schemeClr val="dk1"/>
                  </a:solidFill>
                </a:rPr>
                <a:t>Everyday drivers, commuters, rideshare drivers, and fleet managers—anyone looking to save money on gas and find the most convenient station fast.</a:t>
              </a:r>
              <a:endParaRPr sz="1700">
                <a:solidFill>
                  <a:schemeClr val="dk1"/>
                </a:solidFill>
              </a:endParaRPr>
            </a:p>
            <a:p>
              <a:pPr indent="0" lvl="0" marL="0" marR="0" rtl="0" algn="l">
                <a:lnSpc>
                  <a:spcPct val="115000"/>
                </a:lnSpc>
                <a:spcBef>
                  <a:spcPts val="1200"/>
                </a:spcBef>
                <a:spcAft>
                  <a:spcPts val="0"/>
                </a:spcAft>
                <a:buClr>
                  <a:schemeClr val="dk1"/>
                </a:buClr>
                <a:buSzPts val="1700"/>
                <a:buFont typeface="Arial"/>
                <a:buNone/>
              </a:pPr>
              <a:r>
                <a:t/>
              </a:r>
              <a:endParaRPr sz="1700">
                <a:solidFill>
                  <a:schemeClr val="dk1"/>
                </a:solidFill>
              </a:endParaRPr>
            </a:p>
          </p:txBody>
        </p:sp>
        <p:sp>
          <p:nvSpPr>
            <p:cNvPr id="118" name="Google Shape;118;p2"/>
            <p:cNvSpPr/>
            <p:nvPr/>
          </p:nvSpPr>
          <p:spPr>
            <a:xfrm>
              <a:off x="8121194" y="720265"/>
              <a:ext cx="1543500" cy="1543500"/>
            </a:xfrm>
            <a:prstGeom prst="ellipse">
              <a:avLst/>
            </a:prstGeom>
            <a:solidFill>
              <a:srgbClr val="0C9E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
            <p:cNvSpPr/>
            <p:nvPr/>
          </p:nvSpPr>
          <p:spPr>
            <a:xfrm>
              <a:off x="8450129" y="1049204"/>
              <a:ext cx="885600" cy="8856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
            <p:cNvSpPr/>
            <p:nvPr/>
          </p:nvSpPr>
          <p:spPr>
            <a:xfrm>
              <a:off x="7346081" y="3053169"/>
              <a:ext cx="309375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
            <p:cNvSpPr txBox="1"/>
            <p:nvPr/>
          </p:nvSpPr>
          <p:spPr>
            <a:xfrm>
              <a:off x="7346075" y="2972714"/>
              <a:ext cx="3093900" cy="2316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chemeClr val="dk1"/>
                </a:buClr>
                <a:buSzPts val="1700"/>
                <a:buFont typeface="Arial"/>
                <a:buNone/>
              </a:pPr>
              <a:r>
                <a:rPr lang="en-US" sz="1700">
                  <a:solidFill>
                    <a:schemeClr val="dk1"/>
                  </a:solidFill>
                </a:rPr>
                <a:t>Gas prices are always changing, and users need ways to save. Our app tracks traffic data, has good demand, revenue from ads and partnerships, and potential to grow into EV, parking, and car services.</a:t>
              </a:r>
              <a:endParaRPr i="0" sz="1700" u="none" cap="none" strike="noStrike">
                <a:solidFill>
                  <a:srgbClr val="000000"/>
                </a:solidFill>
              </a:endParaRPr>
            </a:p>
          </p:txBody>
        </p:sp>
      </p:grpSp>
      <p:sp>
        <p:nvSpPr>
          <p:cNvPr id="122" name="Google Shape;122;p2"/>
          <p:cNvSpPr txBox="1"/>
          <p:nvPr/>
        </p:nvSpPr>
        <p:spPr>
          <a:xfrm>
            <a:off x="913975" y="3270923"/>
            <a:ext cx="3093900" cy="4503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700"/>
              <a:buFont typeface="Arial"/>
              <a:buNone/>
            </a:pPr>
            <a:r>
              <a:rPr b="0" i="0" lang="en-US" sz="1700" u="none" cap="none" strike="noStrike">
                <a:solidFill>
                  <a:schemeClr val="accent2"/>
                </a:solidFill>
                <a:latin typeface="Arial"/>
                <a:ea typeface="Arial"/>
                <a:cs typeface="Arial"/>
                <a:sym typeface="Arial"/>
              </a:rPr>
              <a:t>WHAT IS THE IDEA?</a:t>
            </a:r>
            <a:endParaRPr>
              <a:solidFill>
                <a:schemeClr val="accent2"/>
              </a:solidFill>
            </a:endParaRPr>
          </a:p>
        </p:txBody>
      </p:sp>
      <p:sp>
        <p:nvSpPr>
          <p:cNvPr id="123" name="Google Shape;123;p2"/>
          <p:cNvSpPr txBox="1"/>
          <p:nvPr/>
        </p:nvSpPr>
        <p:spPr>
          <a:xfrm>
            <a:off x="4549127" y="3270923"/>
            <a:ext cx="3093900" cy="4503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700"/>
              <a:buFont typeface="Arial"/>
              <a:buNone/>
            </a:pPr>
            <a:r>
              <a:rPr lang="en-US" sz="1700">
                <a:solidFill>
                  <a:schemeClr val="accent2"/>
                </a:solidFill>
              </a:rPr>
              <a:t>WHO </a:t>
            </a:r>
            <a:r>
              <a:rPr b="0" i="0" lang="en-US" sz="1700" u="none" cap="none" strike="noStrike">
                <a:solidFill>
                  <a:schemeClr val="accent2"/>
                </a:solidFill>
                <a:latin typeface="Arial"/>
                <a:ea typeface="Arial"/>
                <a:cs typeface="Arial"/>
                <a:sym typeface="Arial"/>
              </a:rPr>
              <a:t>NEEDS IT?</a:t>
            </a:r>
            <a:endParaRPr>
              <a:solidFill>
                <a:schemeClr val="accent2"/>
              </a:solidFill>
            </a:endParaRPr>
          </a:p>
        </p:txBody>
      </p:sp>
      <p:sp>
        <p:nvSpPr>
          <p:cNvPr id="124" name="Google Shape;124;p2"/>
          <p:cNvSpPr txBox="1"/>
          <p:nvPr/>
        </p:nvSpPr>
        <p:spPr>
          <a:xfrm>
            <a:off x="8184279" y="3270923"/>
            <a:ext cx="3093900" cy="4503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700"/>
              <a:buFont typeface="Arial"/>
              <a:buNone/>
            </a:pPr>
            <a:r>
              <a:rPr b="0" i="0" lang="en-US" sz="1700" u="none" cap="none" strike="noStrike">
                <a:solidFill>
                  <a:schemeClr val="accent2"/>
                </a:solidFill>
                <a:latin typeface="Arial"/>
                <a:ea typeface="Arial"/>
                <a:cs typeface="Arial"/>
                <a:sym typeface="Arial"/>
              </a:rPr>
              <a:t>WHY</a:t>
            </a:r>
            <a:r>
              <a:rPr b="0" i="0" lang="en-US" sz="1700" u="none" cap="none" strike="noStrike">
                <a:solidFill>
                  <a:schemeClr val="accent2"/>
                </a:solidFill>
                <a:latin typeface="Arial"/>
                <a:ea typeface="Arial"/>
                <a:cs typeface="Arial"/>
                <a:sym typeface="Arial"/>
              </a:rPr>
              <a:t> WILL </a:t>
            </a:r>
            <a:r>
              <a:rPr lang="en-US" sz="1700">
                <a:solidFill>
                  <a:schemeClr val="accent2"/>
                </a:solidFill>
              </a:rPr>
              <a:t>an investor</a:t>
            </a:r>
            <a:r>
              <a:rPr b="0" i="0" lang="en-US" sz="1700" u="none" cap="none" strike="noStrike">
                <a:solidFill>
                  <a:schemeClr val="accent2"/>
                </a:solidFill>
                <a:latin typeface="Arial"/>
                <a:ea typeface="Arial"/>
                <a:cs typeface="Arial"/>
                <a:sym typeface="Arial"/>
              </a:rPr>
              <a:t> WANT TO </a:t>
            </a:r>
            <a:r>
              <a:rPr lang="en-US" sz="1700">
                <a:solidFill>
                  <a:schemeClr val="accent2"/>
                </a:solidFill>
              </a:rPr>
              <a:t>Invest in</a:t>
            </a:r>
            <a:r>
              <a:rPr b="0" i="0" lang="en-US" sz="1700" u="none" cap="none" strike="noStrike">
                <a:solidFill>
                  <a:schemeClr val="accent2"/>
                </a:solidFill>
                <a:latin typeface="Arial"/>
                <a:ea typeface="Arial"/>
                <a:cs typeface="Arial"/>
                <a:sym typeface="Arial"/>
              </a:rPr>
              <a:t> YOUR </a:t>
            </a:r>
            <a:r>
              <a:rPr lang="en-US" sz="1700">
                <a:solidFill>
                  <a:schemeClr val="accent2"/>
                </a:solidFill>
              </a:rPr>
              <a:t>APPs?</a:t>
            </a:r>
            <a:endParaRPr>
              <a:solidFill>
                <a:schemeClr val="accen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sp>
        <p:nvSpPr>
          <p:cNvPr id="129" name="Google Shape;129;g346d5e6e642_0_12"/>
          <p:cNvSpPr/>
          <p:nvPr/>
        </p:nvSpPr>
        <p:spPr>
          <a:xfrm>
            <a:off x="0"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0" name="Google Shape;130;g346d5e6e642_0_12"/>
          <p:cNvSpPr txBox="1"/>
          <p:nvPr>
            <p:ph type="title"/>
          </p:nvPr>
        </p:nvSpPr>
        <p:spPr>
          <a:xfrm>
            <a:off x="838200" y="459863"/>
            <a:ext cx="10515600" cy="1004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400"/>
              <a:buFont typeface="Play"/>
              <a:buNone/>
            </a:pPr>
            <a:r>
              <a:rPr lang="en-US">
                <a:solidFill>
                  <a:srgbClr val="FFFFFF"/>
                </a:solidFill>
              </a:rPr>
              <a:t>Use Cases</a:t>
            </a:r>
            <a:endParaRPr/>
          </a:p>
        </p:txBody>
      </p:sp>
      <p:sp>
        <p:nvSpPr>
          <p:cNvPr id="131" name="Google Shape;131;g346d5e6e642_0_12"/>
          <p:cNvSpPr/>
          <p:nvPr/>
        </p:nvSpPr>
        <p:spPr>
          <a:xfrm>
            <a:off x="579496" y="1587970"/>
            <a:ext cx="11033100" cy="4768500"/>
          </a:xfrm>
          <a:prstGeom prst="roundRect">
            <a:avLst>
              <a:gd fmla="val 3174" name="adj"/>
            </a:avLst>
          </a:prstGeom>
          <a:solidFill>
            <a:schemeClr val="lt1">
              <a:alpha val="9451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2" name="Google Shape;132;g346d5e6e642_0_12"/>
          <p:cNvSpPr txBox="1"/>
          <p:nvPr/>
        </p:nvSpPr>
        <p:spPr>
          <a:xfrm>
            <a:off x="579500" y="1587825"/>
            <a:ext cx="5364900" cy="47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300">
                <a:solidFill>
                  <a:schemeClr val="dk1"/>
                </a:solidFill>
              </a:rPr>
              <a:t>Find the Cheapest Nearby Gas Station</a:t>
            </a:r>
            <a:endParaRPr sz="2300">
              <a:solidFill>
                <a:schemeClr val="dk1"/>
              </a:solidFill>
            </a:endParaRPr>
          </a:p>
          <a:p>
            <a:pPr indent="0" lvl="0" marL="0" rtl="0" algn="ctr">
              <a:spcBef>
                <a:spcPts val="0"/>
              </a:spcBef>
              <a:spcAft>
                <a:spcPts val="0"/>
              </a:spcAft>
              <a:buNone/>
            </a:pPr>
            <a:r>
              <a:t/>
            </a:r>
            <a:endParaRPr sz="2300">
              <a:solidFill>
                <a:schemeClr val="dk1"/>
              </a:solidFill>
            </a:endParaRPr>
          </a:p>
          <a:p>
            <a:pPr indent="0" lvl="0" marL="0" rtl="0" algn="l">
              <a:spcBef>
                <a:spcPts val="0"/>
              </a:spcBef>
              <a:spcAft>
                <a:spcPts val="0"/>
              </a:spcAft>
              <a:buNone/>
            </a:pPr>
            <a:r>
              <a:rPr b="1" lang="en-US" sz="1600">
                <a:solidFill>
                  <a:schemeClr val="dk1"/>
                </a:solidFill>
              </a:rPr>
              <a:t>User:</a:t>
            </a:r>
            <a:r>
              <a:rPr lang="en-US" sz="1600">
                <a:solidFill>
                  <a:schemeClr val="dk1"/>
                </a:solidFill>
              </a:rPr>
              <a:t> Sarah, a college student on a tight budget</a:t>
            </a:r>
            <a:endParaRPr sz="2800">
              <a:solidFill>
                <a:schemeClr val="dk1"/>
              </a:solidFill>
            </a:endParaRPr>
          </a:p>
          <a:p>
            <a:pPr indent="0" lvl="0" marL="0" rtl="0" algn="l">
              <a:spcBef>
                <a:spcPts val="0"/>
              </a:spcBef>
              <a:spcAft>
                <a:spcPts val="0"/>
              </a:spcAft>
              <a:buNone/>
            </a:pPr>
            <a:r>
              <a:t/>
            </a:r>
            <a:endParaRPr sz="23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Sarah opens the app before heading to class.</a:t>
            </a:r>
            <a:br>
              <a:rPr lang="en-US" sz="1600">
                <a:solidFill>
                  <a:schemeClr val="dk1"/>
                </a:solidFill>
              </a:rPr>
            </a:b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She allows location access, and the app instantly displays a map with gas prices at nearby stations.</a:t>
            </a:r>
            <a:br>
              <a:rPr lang="en-US" sz="1600">
                <a:solidFill>
                  <a:schemeClr val="dk1"/>
                </a:solidFill>
              </a:rPr>
            </a:b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She taps a station with the cheapest price and gets directions.</a:t>
            </a:r>
            <a:br>
              <a:rPr lang="en-US" sz="1600">
                <a:solidFill>
                  <a:schemeClr val="dk1"/>
                </a:solidFill>
              </a:rPr>
            </a:b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On arrival, she verifies the price and submits a quick price confirmation to help others.</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
        <p:nvSpPr>
          <p:cNvPr id="133" name="Google Shape;133;g346d5e6e642_0_12"/>
          <p:cNvSpPr txBox="1"/>
          <p:nvPr/>
        </p:nvSpPr>
        <p:spPr>
          <a:xfrm>
            <a:off x="6247700" y="1587825"/>
            <a:ext cx="5364900" cy="47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200">
                <a:solidFill>
                  <a:schemeClr val="dk1"/>
                </a:solidFill>
              </a:rPr>
              <a:t>Plan a Road Trip with Optimal Fuel Stops</a:t>
            </a:r>
            <a:endParaRPr sz="2200">
              <a:solidFill>
                <a:schemeClr val="dk1"/>
              </a:solidFill>
            </a:endParaRPr>
          </a:p>
          <a:p>
            <a:pPr indent="0" lvl="0" marL="0" rtl="0" algn="ctr">
              <a:spcBef>
                <a:spcPts val="0"/>
              </a:spcBef>
              <a:spcAft>
                <a:spcPts val="0"/>
              </a:spcAft>
              <a:buNone/>
            </a:pPr>
            <a:r>
              <a:t/>
            </a:r>
            <a:endParaRPr sz="2300">
              <a:solidFill>
                <a:schemeClr val="dk1"/>
              </a:solidFill>
            </a:endParaRPr>
          </a:p>
          <a:p>
            <a:pPr indent="0" lvl="0" marL="0" rtl="0" algn="l">
              <a:spcBef>
                <a:spcPts val="0"/>
              </a:spcBef>
              <a:spcAft>
                <a:spcPts val="0"/>
              </a:spcAft>
              <a:buNone/>
            </a:pPr>
            <a:r>
              <a:rPr b="1" lang="en-US" sz="1600">
                <a:solidFill>
                  <a:schemeClr val="dk1"/>
                </a:solidFill>
              </a:rPr>
              <a:t>User:</a:t>
            </a:r>
            <a:r>
              <a:rPr lang="en-US" sz="1600">
                <a:solidFill>
                  <a:schemeClr val="dk1"/>
                </a:solidFill>
              </a:rPr>
              <a:t> </a:t>
            </a:r>
            <a:r>
              <a:rPr lang="en-US" sz="1600">
                <a:solidFill>
                  <a:schemeClr val="dk1"/>
                </a:solidFill>
              </a:rPr>
              <a:t>David, a weekend traveler</a:t>
            </a:r>
            <a:endParaRPr sz="2800">
              <a:solidFill>
                <a:schemeClr val="dk1"/>
              </a:solidFill>
            </a:endParaRPr>
          </a:p>
          <a:p>
            <a:pPr indent="0" lvl="0" marL="0" rtl="0" algn="l">
              <a:spcBef>
                <a:spcPts val="0"/>
              </a:spcBef>
              <a:spcAft>
                <a:spcPts val="0"/>
              </a:spcAft>
              <a:buNone/>
            </a:pPr>
            <a:r>
              <a:t/>
            </a:r>
            <a:endParaRPr sz="23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David enters his trip route from New York to Boston.</a:t>
            </a:r>
            <a:br>
              <a:rPr lang="en-US" sz="1600">
                <a:solidFill>
                  <a:schemeClr val="dk1"/>
                </a:solidFill>
              </a:rPr>
            </a:b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The app calculates the best fuel stops along the way with the lowest prices and clean restrooms.</a:t>
            </a:r>
            <a:br>
              <a:rPr lang="en-US" sz="1600">
                <a:solidFill>
                  <a:schemeClr val="dk1"/>
                </a:solidFill>
              </a:rPr>
            </a:b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It also shows estimated savings and gas station ratings.</a:t>
            </a:r>
            <a:br>
              <a:rPr lang="en-US" sz="1600">
                <a:solidFill>
                  <a:schemeClr val="dk1"/>
                </a:solidFill>
              </a:rPr>
            </a:b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David saves the route and shares it with his friend before hitting the road.</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sp>
        <p:nvSpPr>
          <p:cNvPr id="138" name="Google Shape;138;g346d5e6e642_0_50"/>
          <p:cNvSpPr/>
          <p:nvPr/>
        </p:nvSpPr>
        <p:spPr>
          <a:xfrm>
            <a:off x="3048"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9" name="Google Shape;139;g346d5e6e642_0_50"/>
          <p:cNvSpPr txBox="1"/>
          <p:nvPr>
            <p:ph type="title"/>
          </p:nvPr>
        </p:nvSpPr>
        <p:spPr>
          <a:xfrm>
            <a:off x="336525" y="272476"/>
            <a:ext cx="3529200" cy="711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lang="en-US" sz="3100">
                <a:latin typeface="Arial"/>
                <a:ea typeface="Arial"/>
                <a:cs typeface="Arial"/>
                <a:sym typeface="Arial"/>
              </a:rPr>
              <a:t>User Journey Map</a:t>
            </a:r>
            <a:endParaRPr sz="3100">
              <a:latin typeface="Arial"/>
              <a:ea typeface="Arial"/>
              <a:cs typeface="Arial"/>
              <a:sym typeface="Arial"/>
            </a:endParaRPr>
          </a:p>
        </p:txBody>
      </p:sp>
      <p:sp>
        <p:nvSpPr>
          <p:cNvPr id="140" name="Google Shape;140;g346d5e6e642_0_50"/>
          <p:cNvSpPr/>
          <p:nvPr/>
        </p:nvSpPr>
        <p:spPr>
          <a:xfrm flipH="1" rot="10800000">
            <a:off x="8041377" y="2054987"/>
            <a:ext cx="4083300" cy="4083300"/>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1" name="Google Shape;141;g346d5e6e642_0_50"/>
          <p:cNvSpPr/>
          <p:nvPr/>
        </p:nvSpPr>
        <p:spPr>
          <a:xfrm flipH="1">
            <a:off x="59477" y="1783237"/>
            <a:ext cx="4083300" cy="4083300"/>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42" name="Google Shape;142;g346d5e6e642_0_50"/>
          <p:cNvPicPr preferRelativeResize="0"/>
          <p:nvPr/>
        </p:nvPicPr>
        <p:blipFill>
          <a:blip r:embed="rId3">
            <a:alphaModFix/>
          </a:blip>
          <a:stretch>
            <a:fillRect/>
          </a:stretch>
        </p:blipFill>
        <p:spPr>
          <a:xfrm>
            <a:off x="1422575" y="1476525"/>
            <a:ext cx="9728900" cy="49968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
        <p:nvSpPr>
          <p:cNvPr id="147" name="Google Shape;147;g346f814f445_4_6"/>
          <p:cNvSpPr/>
          <p:nvPr/>
        </p:nvSpPr>
        <p:spPr>
          <a:xfrm>
            <a:off x="0"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8" name="Google Shape;148;g346f814f445_4_6"/>
          <p:cNvSpPr txBox="1"/>
          <p:nvPr>
            <p:ph type="title"/>
          </p:nvPr>
        </p:nvSpPr>
        <p:spPr>
          <a:xfrm>
            <a:off x="838250" y="115846"/>
            <a:ext cx="10515600" cy="688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400"/>
              <a:buFont typeface="Play"/>
              <a:buNone/>
            </a:pPr>
            <a:r>
              <a:rPr lang="en-US">
                <a:solidFill>
                  <a:srgbClr val="FFFFFF"/>
                </a:solidFill>
              </a:rPr>
              <a:t>Business Model</a:t>
            </a:r>
            <a:endParaRPr/>
          </a:p>
        </p:txBody>
      </p:sp>
      <p:sp>
        <p:nvSpPr>
          <p:cNvPr id="149" name="Google Shape;149;g346f814f445_4_6"/>
          <p:cNvSpPr/>
          <p:nvPr/>
        </p:nvSpPr>
        <p:spPr>
          <a:xfrm>
            <a:off x="579500" y="939201"/>
            <a:ext cx="11033100" cy="5417400"/>
          </a:xfrm>
          <a:prstGeom prst="roundRect">
            <a:avLst>
              <a:gd fmla="val 3174" name="adj"/>
            </a:avLst>
          </a:prstGeom>
          <a:solidFill>
            <a:schemeClr val="lt1">
              <a:alpha val="9451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0" name="Google Shape;150;g346f814f445_4_6"/>
          <p:cNvSpPr txBox="1"/>
          <p:nvPr/>
        </p:nvSpPr>
        <p:spPr>
          <a:xfrm>
            <a:off x="736550" y="1067750"/>
            <a:ext cx="5686800" cy="5160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1600">
                <a:solidFill>
                  <a:schemeClr val="dk1"/>
                </a:solidFill>
              </a:rPr>
              <a:t>Advertising Revenue</a:t>
            </a:r>
            <a:endParaRPr b="1" sz="1600">
              <a:solidFill>
                <a:schemeClr val="dk1"/>
              </a:solidFill>
            </a:endParaRPr>
          </a:p>
          <a:p>
            <a:pPr indent="-323850" lvl="0" marL="457200" rtl="0" algn="l">
              <a:lnSpc>
                <a:spcPct val="150000"/>
              </a:lnSpc>
              <a:spcBef>
                <a:spcPts val="0"/>
              </a:spcBef>
              <a:spcAft>
                <a:spcPts val="0"/>
              </a:spcAft>
              <a:buClr>
                <a:schemeClr val="dk1"/>
              </a:buClr>
              <a:buSzPts val="1500"/>
              <a:buChar char="●"/>
            </a:pPr>
            <a:r>
              <a:rPr lang="en-US" sz="1500">
                <a:solidFill>
                  <a:schemeClr val="dk1"/>
                </a:solidFill>
              </a:rPr>
              <a:t>Partner with gas stations and automotive services (car washes, mechanics, convenience stores) for sponsored listings or promoted stations in the app.</a:t>
            </a:r>
            <a:br>
              <a:rPr lang="en-US" sz="1500">
                <a:solidFill>
                  <a:schemeClr val="dk1"/>
                </a:solidFill>
              </a:rPr>
            </a:br>
            <a:endParaRPr sz="1500">
              <a:solidFill>
                <a:schemeClr val="dk1"/>
              </a:solidFill>
            </a:endParaRPr>
          </a:p>
          <a:p>
            <a:pPr indent="0" lvl="0" marL="0" rtl="0" algn="l">
              <a:lnSpc>
                <a:spcPct val="150000"/>
              </a:lnSpc>
              <a:spcBef>
                <a:spcPts val="0"/>
              </a:spcBef>
              <a:spcAft>
                <a:spcPts val="0"/>
              </a:spcAft>
              <a:buNone/>
            </a:pPr>
            <a:r>
              <a:rPr b="1" lang="en-US" sz="1600">
                <a:solidFill>
                  <a:schemeClr val="dk1"/>
                </a:solidFill>
              </a:rPr>
              <a:t>Affiliate Partnership</a:t>
            </a:r>
            <a:endParaRPr b="1" sz="1600">
              <a:solidFill>
                <a:schemeClr val="dk1"/>
              </a:solidFill>
            </a:endParaRPr>
          </a:p>
          <a:p>
            <a:pPr indent="-323850" lvl="0" marL="457200" rtl="0" algn="l">
              <a:lnSpc>
                <a:spcPct val="150000"/>
              </a:lnSpc>
              <a:spcBef>
                <a:spcPts val="0"/>
              </a:spcBef>
              <a:spcAft>
                <a:spcPts val="0"/>
              </a:spcAft>
              <a:buClr>
                <a:schemeClr val="dk1"/>
              </a:buClr>
              <a:buSzPts val="1500"/>
              <a:buChar char="●"/>
            </a:pPr>
            <a:r>
              <a:rPr lang="en-US" sz="1500">
                <a:solidFill>
                  <a:schemeClr val="dk1"/>
                </a:solidFill>
              </a:rPr>
              <a:t>Earn commissions through referrals to gas station reward programs, tire retailers, or car maintenance services (like AutoZone).</a:t>
            </a:r>
            <a:endParaRPr sz="1500">
              <a:solidFill>
                <a:schemeClr val="dk1"/>
              </a:solidFill>
            </a:endParaRPr>
          </a:p>
          <a:p>
            <a:pPr indent="0" lvl="0" marL="0" rtl="0" algn="l">
              <a:lnSpc>
                <a:spcPct val="150000"/>
              </a:lnSpc>
              <a:spcBef>
                <a:spcPts val="0"/>
              </a:spcBef>
              <a:spcAft>
                <a:spcPts val="0"/>
              </a:spcAft>
              <a:buNone/>
            </a:pPr>
            <a:br>
              <a:rPr b="1" lang="en-US" sz="1600">
                <a:solidFill>
                  <a:schemeClr val="dk1"/>
                </a:solidFill>
              </a:rPr>
            </a:br>
            <a:r>
              <a:rPr b="1" lang="en-US" sz="1600">
                <a:solidFill>
                  <a:schemeClr val="dk1"/>
                </a:solidFill>
              </a:rPr>
              <a:t>Premium Subscriptions</a:t>
            </a:r>
            <a:endParaRPr b="1" sz="1600">
              <a:solidFill>
                <a:schemeClr val="dk1"/>
              </a:solidFill>
            </a:endParaRPr>
          </a:p>
          <a:p>
            <a:pPr indent="-323850" lvl="0" marL="457200" rtl="0" algn="l">
              <a:lnSpc>
                <a:spcPct val="150000"/>
              </a:lnSpc>
              <a:spcBef>
                <a:spcPts val="0"/>
              </a:spcBef>
              <a:spcAft>
                <a:spcPts val="0"/>
              </a:spcAft>
              <a:buClr>
                <a:schemeClr val="dk1"/>
              </a:buClr>
              <a:buSzPts val="1500"/>
              <a:buChar char="●"/>
            </a:pPr>
            <a:r>
              <a:rPr lang="en-US" sz="1500">
                <a:solidFill>
                  <a:schemeClr val="dk1"/>
                </a:solidFill>
              </a:rPr>
              <a:t>Offer advanced features like ad-free browsing, price alerts, trip planning with optimal stops, or early access to crowdsourced data for a small monthly fee.</a:t>
            </a:r>
            <a:endParaRPr sz="1500">
              <a:solidFill>
                <a:schemeClr val="dk1"/>
              </a:solidFill>
            </a:endParaRPr>
          </a:p>
          <a:p>
            <a:pPr indent="0" lvl="0" marL="0" rtl="0" algn="l">
              <a:lnSpc>
                <a:spcPct val="150000"/>
              </a:lnSpc>
              <a:spcBef>
                <a:spcPts val="0"/>
              </a:spcBef>
              <a:spcAft>
                <a:spcPts val="0"/>
              </a:spcAft>
              <a:buNone/>
            </a:pPr>
            <a:r>
              <a:t/>
            </a:r>
            <a:endParaRPr b="1" sz="1600">
              <a:solidFill>
                <a:schemeClr val="dk1"/>
              </a:solidFill>
            </a:endParaRPr>
          </a:p>
        </p:txBody>
      </p:sp>
      <p:pic>
        <p:nvPicPr>
          <p:cNvPr descr="File:Google Ads logo.svg - Wikipedia" id="151" name="Google Shape;151;g346f814f445_4_6"/>
          <p:cNvPicPr preferRelativeResize="0"/>
          <p:nvPr/>
        </p:nvPicPr>
        <p:blipFill>
          <a:blip r:embed="rId3">
            <a:alphaModFix/>
          </a:blip>
          <a:stretch>
            <a:fillRect/>
          </a:stretch>
        </p:blipFill>
        <p:spPr>
          <a:xfrm>
            <a:off x="7412825" y="1434100"/>
            <a:ext cx="1388126" cy="1730701"/>
          </a:xfrm>
          <a:prstGeom prst="rect">
            <a:avLst/>
          </a:prstGeom>
          <a:noFill/>
          <a:ln>
            <a:noFill/>
          </a:ln>
        </p:spPr>
      </p:pic>
      <p:pic>
        <p:nvPicPr>
          <p:cNvPr descr="a young man is standing in a room wearing a white jacket and a hat . (Provided by Tenor)" id="152" name="Google Shape;152;g346f814f445_4_6"/>
          <p:cNvPicPr preferRelativeResize="0"/>
          <p:nvPr/>
        </p:nvPicPr>
        <p:blipFill>
          <a:blip r:embed="rId4">
            <a:alphaModFix/>
          </a:blip>
          <a:stretch>
            <a:fillRect/>
          </a:stretch>
        </p:blipFill>
        <p:spPr>
          <a:xfrm>
            <a:off x="9329075" y="1504053"/>
            <a:ext cx="2057375" cy="37122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id="157" name="Google Shape;157;g346f814f445_4_13"/>
          <p:cNvSpPr/>
          <p:nvPr/>
        </p:nvSpPr>
        <p:spPr>
          <a:xfrm>
            <a:off x="0"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8" name="Google Shape;158;g346f814f445_4_13"/>
          <p:cNvSpPr txBox="1"/>
          <p:nvPr>
            <p:ph type="title"/>
          </p:nvPr>
        </p:nvSpPr>
        <p:spPr>
          <a:xfrm>
            <a:off x="838250" y="115846"/>
            <a:ext cx="10515600" cy="688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Play"/>
              <a:buNone/>
            </a:pPr>
            <a:r>
              <a:rPr lang="en-US"/>
              <a:t>Business Model : Data for sale</a:t>
            </a:r>
            <a:endParaRPr>
              <a:solidFill>
                <a:srgbClr val="FFFFFF"/>
              </a:solidFill>
            </a:endParaRPr>
          </a:p>
        </p:txBody>
      </p:sp>
      <p:sp>
        <p:nvSpPr>
          <p:cNvPr id="159" name="Google Shape;159;g346f814f445_4_13"/>
          <p:cNvSpPr/>
          <p:nvPr/>
        </p:nvSpPr>
        <p:spPr>
          <a:xfrm>
            <a:off x="579500" y="939201"/>
            <a:ext cx="11033100" cy="5417400"/>
          </a:xfrm>
          <a:prstGeom prst="roundRect">
            <a:avLst>
              <a:gd fmla="val 3174" name="adj"/>
            </a:avLst>
          </a:prstGeom>
          <a:solidFill>
            <a:schemeClr val="lt1">
              <a:alpha val="9451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0" name="Google Shape;160;g346f814f445_4_13"/>
          <p:cNvSpPr txBox="1"/>
          <p:nvPr/>
        </p:nvSpPr>
        <p:spPr>
          <a:xfrm>
            <a:off x="736550" y="1067750"/>
            <a:ext cx="5686800" cy="51603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US" sz="1800">
                <a:solidFill>
                  <a:schemeClr val="dk1"/>
                </a:solidFill>
              </a:rPr>
              <a:t>Business Opportunity:</a:t>
            </a:r>
            <a:endParaRPr b="1" sz="1800">
              <a:solidFill>
                <a:schemeClr val="dk1"/>
              </a:solidFill>
            </a:endParaRPr>
          </a:p>
          <a:p>
            <a:pPr indent="-330200" lvl="0" marL="457200" rtl="0" algn="l">
              <a:lnSpc>
                <a:spcPct val="200000"/>
              </a:lnSpc>
              <a:spcBef>
                <a:spcPts val="0"/>
              </a:spcBef>
              <a:spcAft>
                <a:spcPts val="0"/>
              </a:spcAft>
              <a:buClr>
                <a:schemeClr val="dk1"/>
              </a:buClr>
              <a:buSzPts val="1600"/>
              <a:buChar char="●"/>
            </a:pPr>
            <a:r>
              <a:rPr lang="en-US" sz="1600">
                <a:solidFill>
                  <a:schemeClr val="dk1"/>
                </a:solidFill>
              </a:rPr>
              <a:t>Sell anonymized fuel pricing trends</a:t>
            </a:r>
            <a:endParaRPr sz="1600">
              <a:solidFill>
                <a:schemeClr val="dk1"/>
              </a:solidFill>
            </a:endParaRPr>
          </a:p>
          <a:p>
            <a:pPr indent="-317500" lvl="1" marL="914400" rtl="0" algn="l">
              <a:lnSpc>
                <a:spcPct val="200000"/>
              </a:lnSpc>
              <a:spcBef>
                <a:spcPts val="0"/>
              </a:spcBef>
              <a:spcAft>
                <a:spcPts val="0"/>
              </a:spcAft>
              <a:buClr>
                <a:schemeClr val="dk1"/>
              </a:buClr>
              <a:buSzPts val="1400"/>
              <a:buChar char="○"/>
            </a:pPr>
            <a:r>
              <a:rPr lang="en-US">
                <a:solidFill>
                  <a:schemeClr val="dk1"/>
                </a:solidFill>
              </a:rPr>
              <a:t>Provide data on fuel price changes without revealing personal info, helping businesses predict price shifts.</a:t>
            </a:r>
            <a:endParaRPr>
              <a:solidFill>
                <a:schemeClr val="dk1"/>
              </a:solidFill>
            </a:endParaRPr>
          </a:p>
          <a:p>
            <a:pPr indent="-330200" lvl="0" marL="457200" rtl="0" algn="l">
              <a:lnSpc>
                <a:spcPct val="200000"/>
              </a:lnSpc>
              <a:spcBef>
                <a:spcPts val="0"/>
              </a:spcBef>
              <a:spcAft>
                <a:spcPts val="0"/>
              </a:spcAft>
              <a:buClr>
                <a:schemeClr val="dk1"/>
              </a:buClr>
              <a:buSzPts val="1600"/>
              <a:buChar char="●"/>
            </a:pPr>
            <a:r>
              <a:rPr lang="en-US" sz="1600">
                <a:solidFill>
                  <a:schemeClr val="dk1"/>
                </a:solidFill>
              </a:rPr>
              <a:t>Offer user traffic data</a:t>
            </a:r>
            <a:endParaRPr sz="1600">
              <a:solidFill>
                <a:schemeClr val="dk1"/>
              </a:solidFill>
            </a:endParaRPr>
          </a:p>
          <a:p>
            <a:pPr indent="-317500" lvl="1" marL="914400" rtl="0" algn="l">
              <a:lnSpc>
                <a:spcPct val="200000"/>
              </a:lnSpc>
              <a:spcBef>
                <a:spcPts val="0"/>
              </a:spcBef>
              <a:spcAft>
                <a:spcPts val="0"/>
              </a:spcAft>
              <a:buClr>
                <a:schemeClr val="dk1"/>
              </a:buClr>
              <a:buSzPts val="1400"/>
              <a:buChar char="○"/>
            </a:pPr>
            <a:r>
              <a:rPr lang="en-US">
                <a:solidFill>
                  <a:schemeClr val="dk1"/>
                </a:solidFill>
              </a:rPr>
              <a:t>Share info on traffic patterns to improve infrastructure and transportation planning.</a:t>
            </a:r>
            <a:endParaRPr>
              <a:solidFill>
                <a:schemeClr val="dk1"/>
              </a:solidFill>
            </a:endParaRPr>
          </a:p>
          <a:p>
            <a:pPr indent="-330200" lvl="0" marL="457200" rtl="0" algn="l">
              <a:lnSpc>
                <a:spcPct val="200000"/>
              </a:lnSpc>
              <a:spcBef>
                <a:spcPts val="0"/>
              </a:spcBef>
              <a:spcAft>
                <a:spcPts val="0"/>
              </a:spcAft>
              <a:buClr>
                <a:schemeClr val="dk1"/>
              </a:buClr>
              <a:buSzPts val="1600"/>
              <a:buChar char="●"/>
            </a:pPr>
            <a:r>
              <a:rPr lang="en-US" sz="1600">
                <a:solidFill>
                  <a:schemeClr val="dk1"/>
                </a:solidFill>
              </a:rPr>
              <a:t>Provide geo-behavioral analytics</a:t>
            </a:r>
            <a:endParaRPr sz="1600">
              <a:solidFill>
                <a:schemeClr val="dk1"/>
              </a:solidFill>
            </a:endParaRPr>
          </a:p>
          <a:p>
            <a:pPr indent="-317500" lvl="1" marL="914400" rtl="0" algn="l">
              <a:lnSpc>
                <a:spcPct val="200000"/>
              </a:lnSpc>
              <a:spcBef>
                <a:spcPts val="0"/>
              </a:spcBef>
              <a:spcAft>
                <a:spcPts val="0"/>
              </a:spcAft>
              <a:buClr>
                <a:schemeClr val="dk1"/>
              </a:buClr>
              <a:buSzPts val="1400"/>
              <a:buChar char="○"/>
            </a:pPr>
            <a:r>
              <a:rPr lang="en-US">
                <a:solidFill>
                  <a:schemeClr val="dk1"/>
                </a:solidFill>
              </a:rPr>
              <a:t>Offer insights into user locations and driving behaviors to help businesses understand customer needs.</a:t>
            </a:r>
            <a:endParaRPr>
              <a:solidFill>
                <a:schemeClr val="dk1"/>
              </a:solidFill>
            </a:endParaRPr>
          </a:p>
          <a:p>
            <a:pPr indent="0" lvl="0" marL="0" rtl="0" algn="l">
              <a:lnSpc>
                <a:spcPct val="200000"/>
              </a:lnSpc>
              <a:spcBef>
                <a:spcPts val="0"/>
              </a:spcBef>
              <a:spcAft>
                <a:spcPts val="0"/>
              </a:spcAft>
              <a:buNone/>
            </a:pPr>
            <a:r>
              <a:t/>
            </a:r>
            <a:endParaRPr b="1" sz="1600">
              <a:solidFill>
                <a:schemeClr val="dk1"/>
              </a:solidFill>
            </a:endParaRPr>
          </a:p>
          <a:p>
            <a:pPr indent="0" lvl="0" marL="0" rtl="0" algn="l">
              <a:lnSpc>
                <a:spcPct val="200000"/>
              </a:lnSpc>
              <a:spcBef>
                <a:spcPts val="0"/>
              </a:spcBef>
              <a:spcAft>
                <a:spcPts val="0"/>
              </a:spcAft>
              <a:buNone/>
            </a:pPr>
            <a:r>
              <a:t/>
            </a:r>
            <a:endParaRPr sz="1600">
              <a:solidFill>
                <a:schemeClr val="dk1"/>
              </a:solidFill>
            </a:endParaRPr>
          </a:p>
          <a:p>
            <a:pPr indent="0" lvl="0" marL="0" rtl="0" algn="l">
              <a:lnSpc>
                <a:spcPct val="200000"/>
              </a:lnSpc>
              <a:spcBef>
                <a:spcPts val="0"/>
              </a:spcBef>
              <a:spcAft>
                <a:spcPts val="0"/>
              </a:spcAft>
              <a:buNone/>
            </a:pPr>
            <a:r>
              <a:t/>
            </a:r>
            <a:endParaRPr b="1" sz="1600">
              <a:solidFill>
                <a:schemeClr val="dk1"/>
              </a:solidFill>
            </a:endParaRPr>
          </a:p>
        </p:txBody>
      </p:sp>
      <p:pic>
        <p:nvPicPr>
          <p:cNvPr descr="Training for a marathon | Running map made by Bruno Sanchez … | Flickr" id="161" name="Google Shape;161;g346f814f445_4_13"/>
          <p:cNvPicPr preferRelativeResize="0"/>
          <p:nvPr/>
        </p:nvPicPr>
        <p:blipFill>
          <a:blip r:embed="rId3">
            <a:alphaModFix/>
          </a:blip>
          <a:stretch>
            <a:fillRect/>
          </a:stretch>
        </p:blipFill>
        <p:spPr>
          <a:xfrm>
            <a:off x="6894648" y="3921711"/>
            <a:ext cx="4350875" cy="2190325"/>
          </a:xfrm>
          <a:prstGeom prst="rect">
            <a:avLst/>
          </a:prstGeom>
          <a:noFill/>
          <a:ln>
            <a:noFill/>
          </a:ln>
        </p:spPr>
      </p:pic>
      <p:pic>
        <p:nvPicPr>
          <p:cNvPr descr="File:Fuel prices night.jpg - Wikimedia Commons" id="162" name="Google Shape;162;g346f814f445_4_13"/>
          <p:cNvPicPr preferRelativeResize="0"/>
          <p:nvPr/>
        </p:nvPicPr>
        <p:blipFill>
          <a:blip r:embed="rId4">
            <a:alphaModFix/>
          </a:blip>
          <a:stretch>
            <a:fillRect/>
          </a:stretch>
        </p:blipFill>
        <p:spPr>
          <a:xfrm>
            <a:off x="8323550" y="1268250"/>
            <a:ext cx="2974326" cy="2232200"/>
          </a:xfrm>
          <a:prstGeom prst="rect">
            <a:avLst/>
          </a:prstGeom>
          <a:solidFill>
            <a:schemeClr val="accent2"/>
          </a:solid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g346f814f445_4_23"/>
          <p:cNvSpPr/>
          <p:nvPr/>
        </p:nvSpPr>
        <p:spPr>
          <a:xfrm>
            <a:off x="0"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8" name="Google Shape;168;g346f814f445_4_23"/>
          <p:cNvSpPr txBox="1"/>
          <p:nvPr>
            <p:ph type="title"/>
          </p:nvPr>
        </p:nvSpPr>
        <p:spPr>
          <a:xfrm>
            <a:off x="838250" y="115846"/>
            <a:ext cx="10515600" cy="688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Play"/>
              <a:buNone/>
            </a:pPr>
            <a:r>
              <a:rPr lang="en-US"/>
              <a:t>Business Model </a:t>
            </a:r>
            <a:r>
              <a:rPr lang="en-US">
                <a:solidFill>
                  <a:srgbClr val="FFFFFF"/>
                </a:solidFill>
              </a:rPr>
              <a:t>: </a:t>
            </a:r>
            <a:r>
              <a:rPr lang="en-US">
                <a:solidFill>
                  <a:srgbClr val="FFFFFF"/>
                </a:solidFill>
              </a:rPr>
              <a:t>Data for sale</a:t>
            </a:r>
            <a:endParaRPr/>
          </a:p>
        </p:txBody>
      </p:sp>
      <p:sp>
        <p:nvSpPr>
          <p:cNvPr id="169" name="Google Shape;169;g346f814f445_4_23"/>
          <p:cNvSpPr/>
          <p:nvPr/>
        </p:nvSpPr>
        <p:spPr>
          <a:xfrm>
            <a:off x="579500" y="939201"/>
            <a:ext cx="11033100" cy="5417400"/>
          </a:xfrm>
          <a:prstGeom prst="roundRect">
            <a:avLst>
              <a:gd fmla="val 3174" name="adj"/>
            </a:avLst>
          </a:prstGeom>
          <a:solidFill>
            <a:schemeClr val="lt1">
              <a:alpha val="9451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0" name="Google Shape;170;g346f814f445_4_23"/>
          <p:cNvSpPr txBox="1"/>
          <p:nvPr/>
        </p:nvSpPr>
        <p:spPr>
          <a:xfrm>
            <a:off x="736550" y="1067750"/>
            <a:ext cx="5686800" cy="51603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US" sz="1800">
                <a:solidFill>
                  <a:schemeClr val="dk1"/>
                </a:solidFill>
              </a:rPr>
              <a:t>Business Opportunity :</a:t>
            </a:r>
            <a:endParaRPr sz="1600">
              <a:solidFill>
                <a:schemeClr val="dk1"/>
              </a:solidFill>
            </a:endParaRPr>
          </a:p>
          <a:p>
            <a:pPr indent="-330200" lvl="0" marL="457200" rtl="0" algn="l">
              <a:lnSpc>
                <a:spcPct val="200000"/>
              </a:lnSpc>
              <a:spcBef>
                <a:spcPts val="0"/>
              </a:spcBef>
              <a:spcAft>
                <a:spcPts val="0"/>
              </a:spcAft>
              <a:buClr>
                <a:schemeClr val="dk1"/>
              </a:buClr>
              <a:buSzPts val="1600"/>
              <a:buChar char="●"/>
            </a:pPr>
            <a:r>
              <a:rPr lang="en-US" sz="1600">
                <a:solidFill>
                  <a:schemeClr val="dk1"/>
                </a:solidFill>
              </a:rPr>
              <a:t>Target transportation companies:</a:t>
            </a:r>
            <a:endParaRPr sz="1600">
              <a:solidFill>
                <a:schemeClr val="dk1"/>
              </a:solidFill>
            </a:endParaRPr>
          </a:p>
          <a:p>
            <a:pPr indent="-317500" lvl="1" marL="914400" rtl="0" algn="l">
              <a:lnSpc>
                <a:spcPct val="200000"/>
              </a:lnSpc>
              <a:spcBef>
                <a:spcPts val="0"/>
              </a:spcBef>
              <a:spcAft>
                <a:spcPts val="0"/>
              </a:spcAft>
              <a:buClr>
                <a:schemeClr val="dk1"/>
              </a:buClr>
              <a:buSzPts val="1400"/>
              <a:buChar char="○"/>
            </a:pPr>
            <a:r>
              <a:rPr lang="en-US">
                <a:solidFill>
                  <a:schemeClr val="dk1"/>
                </a:solidFill>
              </a:rPr>
              <a:t>Help optimize routes and reduce costs with fuel price and traffic data.</a:t>
            </a:r>
            <a:endParaRPr>
              <a:solidFill>
                <a:schemeClr val="dk1"/>
              </a:solidFill>
            </a:endParaRPr>
          </a:p>
          <a:p>
            <a:pPr indent="-330200" lvl="0" marL="457200" rtl="0" algn="l">
              <a:lnSpc>
                <a:spcPct val="200000"/>
              </a:lnSpc>
              <a:spcBef>
                <a:spcPts val="0"/>
              </a:spcBef>
              <a:spcAft>
                <a:spcPts val="0"/>
              </a:spcAft>
              <a:buClr>
                <a:schemeClr val="dk1"/>
              </a:buClr>
              <a:buSzPts val="1600"/>
              <a:buChar char="●"/>
            </a:pPr>
            <a:r>
              <a:rPr lang="en-US" sz="1600">
                <a:solidFill>
                  <a:schemeClr val="dk1"/>
                </a:solidFill>
              </a:rPr>
              <a:t>Engage local governments:</a:t>
            </a:r>
            <a:endParaRPr sz="1600">
              <a:solidFill>
                <a:schemeClr val="dk1"/>
              </a:solidFill>
            </a:endParaRPr>
          </a:p>
          <a:p>
            <a:pPr indent="-317500" lvl="1" marL="914400" rtl="0" algn="l">
              <a:lnSpc>
                <a:spcPct val="200000"/>
              </a:lnSpc>
              <a:spcBef>
                <a:spcPts val="0"/>
              </a:spcBef>
              <a:spcAft>
                <a:spcPts val="0"/>
              </a:spcAft>
              <a:buClr>
                <a:schemeClr val="dk1"/>
              </a:buClr>
              <a:buSzPts val="1400"/>
              <a:buChar char="○"/>
            </a:pPr>
            <a:r>
              <a:rPr lang="en-US">
                <a:solidFill>
                  <a:schemeClr val="dk1"/>
                </a:solidFill>
              </a:rPr>
              <a:t>Support city planning and public transport with traffic and fuel pricing insights.</a:t>
            </a:r>
            <a:endParaRPr>
              <a:solidFill>
                <a:schemeClr val="dk1"/>
              </a:solidFill>
            </a:endParaRPr>
          </a:p>
          <a:p>
            <a:pPr indent="-330200" lvl="0" marL="457200" rtl="0" algn="l">
              <a:lnSpc>
                <a:spcPct val="200000"/>
              </a:lnSpc>
              <a:spcBef>
                <a:spcPts val="0"/>
              </a:spcBef>
              <a:spcAft>
                <a:spcPts val="0"/>
              </a:spcAft>
              <a:buClr>
                <a:schemeClr val="dk1"/>
              </a:buClr>
              <a:buSzPts val="1600"/>
              <a:buChar char="●"/>
            </a:pPr>
            <a:r>
              <a:rPr lang="en-US" sz="1600">
                <a:solidFill>
                  <a:schemeClr val="dk1"/>
                </a:solidFill>
              </a:rPr>
              <a:t>Cater to market researchers:</a:t>
            </a:r>
            <a:endParaRPr sz="1600">
              <a:solidFill>
                <a:schemeClr val="dk1"/>
              </a:solidFill>
            </a:endParaRPr>
          </a:p>
          <a:p>
            <a:pPr indent="-317500" lvl="1" marL="914400" rtl="0" algn="l">
              <a:lnSpc>
                <a:spcPct val="200000"/>
              </a:lnSpc>
              <a:spcBef>
                <a:spcPts val="0"/>
              </a:spcBef>
              <a:spcAft>
                <a:spcPts val="0"/>
              </a:spcAft>
              <a:buClr>
                <a:schemeClr val="dk1"/>
              </a:buClr>
              <a:buSzPts val="1400"/>
              <a:buChar char="○"/>
            </a:pPr>
            <a:r>
              <a:rPr lang="en-US">
                <a:solidFill>
                  <a:schemeClr val="dk1"/>
                </a:solidFill>
              </a:rPr>
              <a:t>Provide data to help researchers study consumer behavior and transportation trends.</a:t>
            </a:r>
            <a:endParaRPr>
              <a:solidFill>
                <a:schemeClr val="dk1"/>
              </a:solidFill>
            </a:endParaRPr>
          </a:p>
          <a:p>
            <a:pPr indent="0" lvl="0" marL="0" rtl="0" algn="l">
              <a:lnSpc>
                <a:spcPct val="200000"/>
              </a:lnSpc>
              <a:spcBef>
                <a:spcPts val="0"/>
              </a:spcBef>
              <a:spcAft>
                <a:spcPts val="0"/>
              </a:spcAft>
              <a:buNone/>
            </a:pPr>
            <a:r>
              <a:t/>
            </a:r>
            <a:endParaRPr sz="1600">
              <a:solidFill>
                <a:schemeClr val="dk1"/>
              </a:solidFill>
            </a:endParaRPr>
          </a:p>
          <a:p>
            <a:pPr indent="0" lvl="0" marL="0" rtl="0" algn="l">
              <a:lnSpc>
                <a:spcPct val="200000"/>
              </a:lnSpc>
              <a:spcBef>
                <a:spcPts val="0"/>
              </a:spcBef>
              <a:spcAft>
                <a:spcPts val="0"/>
              </a:spcAft>
              <a:buNone/>
            </a:pPr>
            <a:r>
              <a:t/>
            </a:r>
            <a:endParaRPr b="1" sz="1600">
              <a:solidFill>
                <a:schemeClr val="dk1"/>
              </a:solidFill>
            </a:endParaRPr>
          </a:p>
        </p:txBody>
      </p:sp>
      <p:pic>
        <p:nvPicPr>
          <p:cNvPr descr="Innovative Uses of Data Science to Solve Transportation Problems ..." id="171" name="Google Shape;171;g346f814f445_4_23"/>
          <p:cNvPicPr preferRelativeResize="0"/>
          <p:nvPr/>
        </p:nvPicPr>
        <p:blipFill>
          <a:blip r:embed="rId3">
            <a:alphaModFix/>
          </a:blip>
          <a:stretch>
            <a:fillRect/>
          </a:stretch>
        </p:blipFill>
        <p:spPr>
          <a:xfrm>
            <a:off x="8396050" y="1326287"/>
            <a:ext cx="2903649" cy="2365725"/>
          </a:xfrm>
          <a:prstGeom prst="rect">
            <a:avLst/>
          </a:prstGeom>
          <a:noFill/>
          <a:ln>
            <a:noFill/>
          </a:ln>
        </p:spPr>
      </p:pic>
      <p:pic>
        <p:nvPicPr>
          <p:cNvPr descr="File:Historical trend ethanol and flex veh in Brazil 1979 2008.png ..." id="172" name="Google Shape;172;g346f814f445_4_23"/>
          <p:cNvPicPr preferRelativeResize="0"/>
          <p:nvPr/>
        </p:nvPicPr>
        <p:blipFill rotWithShape="1">
          <a:blip r:embed="rId4">
            <a:alphaModFix/>
          </a:blip>
          <a:srcRect b="0" l="2742" r="0" t="11925"/>
          <a:stretch/>
        </p:blipFill>
        <p:spPr>
          <a:xfrm>
            <a:off x="8422226" y="4064075"/>
            <a:ext cx="2851299" cy="19043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6" name="Shape 176"/>
        <p:cNvGrpSpPr/>
        <p:nvPr/>
      </p:nvGrpSpPr>
      <p:grpSpPr>
        <a:xfrm>
          <a:off x="0" y="0"/>
          <a:ext cx="0" cy="0"/>
          <a:chOff x="0" y="0"/>
          <a:chExt cx="0" cy="0"/>
        </a:xfrm>
      </p:grpSpPr>
      <p:pic>
        <p:nvPicPr>
          <p:cNvPr id="177" name="Google Shape;177;p4"/>
          <p:cNvPicPr preferRelativeResize="0"/>
          <p:nvPr/>
        </p:nvPicPr>
        <p:blipFill>
          <a:blip r:embed="rId3">
            <a:alphaModFix/>
          </a:blip>
          <a:stretch>
            <a:fillRect/>
          </a:stretch>
        </p:blipFill>
        <p:spPr>
          <a:xfrm>
            <a:off x="877125" y="804650"/>
            <a:ext cx="10087650" cy="5968500"/>
          </a:xfrm>
          <a:prstGeom prst="rect">
            <a:avLst/>
          </a:prstGeom>
          <a:noFill/>
          <a:ln>
            <a:noFill/>
          </a:ln>
        </p:spPr>
      </p:pic>
      <p:sp>
        <p:nvSpPr>
          <p:cNvPr id="178" name="Google Shape;178;p4"/>
          <p:cNvSpPr txBox="1"/>
          <p:nvPr>
            <p:ph type="title"/>
          </p:nvPr>
        </p:nvSpPr>
        <p:spPr>
          <a:xfrm>
            <a:off x="838250" y="115846"/>
            <a:ext cx="10515600" cy="688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Play"/>
              <a:buNone/>
            </a:pPr>
            <a:r>
              <a:rPr lang="en-US"/>
              <a:t>Data Design Diagram</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2024-02-20T13:08:53Z</dcterms:created>
  <dc:creator>Sheng-Min Chen</dc:creator>
</cp:coreProperties>
</file>